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6" r:id="rId3"/>
    <p:sldId id="280" r:id="rId4"/>
    <p:sldId id="258" r:id="rId5"/>
    <p:sldId id="257" r:id="rId6"/>
    <p:sldId id="259" r:id="rId7"/>
    <p:sldId id="261" r:id="rId8"/>
    <p:sldId id="267" r:id="rId9"/>
    <p:sldId id="268" r:id="rId10"/>
    <p:sldId id="269" r:id="rId11"/>
    <p:sldId id="270" r:id="rId12"/>
    <p:sldId id="271" r:id="rId13"/>
    <p:sldId id="275" r:id="rId14"/>
    <p:sldId id="272" r:id="rId15"/>
    <p:sldId id="266" r:id="rId16"/>
    <p:sldId id="262" r:id="rId17"/>
    <p:sldId id="264" r:id="rId18"/>
    <p:sldId id="263" r:id="rId19"/>
    <p:sldId id="265" r:id="rId20"/>
    <p:sldId id="273" r:id="rId21"/>
    <p:sldId id="274" r:id="rId22"/>
    <p:sldId id="277" r:id="rId23"/>
    <p:sldId id="278"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5" d="100"/>
          <a:sy n="95" d="100"/>
        </p:scale>
        <p:origin x="104" y="2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7/12/2022</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icrosoft/CNTK/tree/master/Examples/Image/Detection/FasterRCNN" TargetMode="External"/><Relationship Id="rId2" Type="http://schemas.openxmlformats.org/officeDocument/2006/relationships/hyperlink" Target="https://github.com/Microsoft/CNTK" TargetMode="External"/><Relationship Id="rId1" Type="http://schemas.openxmlformats.org/officeDocument/2006/relationships/slideLayout" Target="../slideLayouts/slideLayout1.xml"/><Relationship Id="rId4" Type="http://schemas.openxmlformats.org/officeDocument/2006/relationships/hyperlink" Target="https://papers.nips.cc/paper/4824-imagenet-classification-with-deep-convolutional-neural-networks.pdf"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karolzak/cntk-hotel-pictures-classificator" TargetMode="External"/><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arxiv.org/abs/1608.06993" TargetMode="External"/><Relationship Id="rId3" Type="http://schemas.openxmlformats.org/officeDocument/2006/relationships/hyperlink" Target="https://papers.nips.cc/paper/4824-imagenet-classification-with-deep-convolutional-neural-networks.pdf" TargetMode="External"/><Relationship Id="rId7" Type="http://schemas.openxmlformats.org/officeDocument/2006/relationships/hyperlink" Target="http://arxiv.org/abs/1512.03385" TargetMode="External"/><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hyperlink" Target="http://www.robots.ox.ac.uk/~vgg/research/very_deep/" TargetMode="External"/><Relationship Id="rId5" Type="http://schemas.openxmlformats.org/officeDocument/2006/relationships/hyperlink" Target="http://arxiv.org/abs/1409.4842" TargetMode="External"/><Relationship Id="rId4" Type="http://schemas.openxmlformats.org/officeDocument/2006/relationships/hyperlink" Target="http://arxiv.org/abs/1311.2901" TargetMode="External"/><Relationship Id="rId9" Type="http://schemas.openxmlformats.org/officeDocument/2006/relationships/hyperlink" Target="https://github.com/liuzhuang13/DenseNet"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09DC1-FEBA-4EE5-9608-8D80B656F033}"/>
              </a:ext>
            </a:extLst>
          </p:cNvPr>
          <p:cNvSpPr>
            <a:spLocks noGrp="1"/>
          </p:cNvSpPr>
          <p:nvPr>
            <p:ph type="ctrTitle"/>
          </p:nvPr>
        </p:nvSpPr>
        <p:spPr/>
        <p:txBody>
          <a:bodyPr/>
          <a:lstStyle/>
          <a:p>
            <a:r>
              <a:rPr lang="en-US" dirty="0"/>
              <a:t>Object Detection</a:t>
            </a:r>
          </a:p>
        </p:txBody>
      </p:sp>
      <p:sp>
        <p:nvSpPr>
          <p:cNvPr id="3" name="Subtitle 2">
            <a:extLst>
              <a:ext uri="{FF2B5EF4-FFF2-40B4-BE49-F238E27FC236}">
                <a16:creationId xmlns:a16="http://schemas.microsoft.com/office/drawing/2014/main" id="{D70C5CB1-144B-47B0-969F-51F8B7A624A7}"/>
              </a:ext>
            </a:extLst>
          </p:cNvPr>
          <p:cNvSpPr>
            <a:spLocks noGrp="1"/>
          </p:cNvSpPr>
          <p:nvPr>
            <p:ph type="subTitle" idx="1"/>
          </p:nvPr>
        </p:nvSpPr>
        <p:spPr/>
        <p:txBody>
          <a:bodyPr/>
          <a:lstStyle/>
          <a:p>
            <a:r>
              <a:rPr lang="en-US" dirty="0"/>
              <a:t>Using CNTK Python API</a:t>
            </a:r>
          </a:p>
          <a:p>
            <a:r>
              <a:rPr lang="en-US" dirty="0"/>
              <a:t>Base Model: AlexNet</a:t>
            </a:r>
          </a:p>
          <a:p>
            <a:r>
              <a:rPr lang="en-US" dirty="0"/>
              <a:t>Algo: FastR-CNN</a:t>
            </a:r>
          </a:p>
          <a:p>
            <a:endParaRPr lang="en-US" dirty="0"/>
          </a:p>
        </p:txBody>
      </p:sp>
    </p:spTree>
    <p:extLst>
      <p:ext uri="{BB962C8B-B14F-4D97-AF65-F5344CB8AC3E}">
        <p14:creationId xmlns:p14="http://schemas.microsoft.com/office/powerpoint/2010/main" val="507149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2CE031E-EE35-4AA7-9784-8050933277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5" name="Straight Connector 14">
              <a:extLst>
                <a:ext uri="{FF2B5EF4-FFF2-40B4-BE49-F238E27FC236}">
                  <a16:creationId xmlns:a16="http://schemas.microsoft.com/office/drawing/2014/main" id="{118D62D3-5800-4F4A-95BE-C1A2BB8B23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C9E4F52-5D94-4242-AC69-EE6A23FAB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22CC7C0-D1D6-4FF0-A60C-1AEB9C8736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9B43E48-8275-4871-8745-F5CB75CFDB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87ED701-F942-4771-8F92-6EFCC2E8E0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1" name="Rectangle 20">
            <a:extLst>
              <a:ext uri="{FF2B5EF4-FFF2-40B4-BE49-F238E27FC236}">
                <a16:creationId xmlns:a16="http://schemas.microsoft.com/office/drawing/2014/main" id="{124D9F5B-C72B-41EE-97C2-D3600B627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C1C6D2B-8BB0-45DE-9432-9A4E2D30229D}"/>
              </a:ext>
            </a:extLst>
          </p:cNvPr>
          <p:cNvSpPr>
            <a:spLocks noGrp="1"/>
          </p:cNvSpPr>
          <p:nvPr>
            <p:ph type="title"/>
          </p:nvPr>
        </p:nvSpPr>
        <p:spPr>
          <a:xfrm>
            <a:off x="6084114" y="4487332"/>
            <a:ext cx="4205003" cy="1507067"/>
          </a:xfrm>
        </p:spPr>
        <p:txBody>
          <a:bodyPr vert="horz" lIns="91440" tIns="45720" rIns="91440" bIns="45720" rtlCol="0" anchor="ctr">
            <a:normAutofit/>
          </a:bodyPr>
          <a:lstStyle/>
          <a:p>
            <a:r>
              <a:rPr lang="en-US" sz="3000">
                <a:solidFill>
                  <a:srgbClr val="FFFFFF"/>
                </a:solidFill>
              </a:rPr>
              <a:t>Effects of convolution with different filters</a:t>
            </a:r>
          </a:p>
        </p:txBody>
      </p:sp>
      <p:pic>
        <p:nvPicPr>
          <p:cNvPr id="9" name="Picture Placeholder 8">
            <a:extLst>
              <a:ext uri="{FF2B5EF4-FFF2-40B4-BE49-F238E27FC236}">
                <a16:creationId xmlns:a16="http://schemas.microsoft.com/office/drawing/2014/main" id="{8F7F6D89-6A06-4288-A8B2-FF2F1D65CDB3}"/>
              </a:ext>
            </a:extLst>
          </p:cNvPr>
          <p:cNvPicPr>
            <a:picLocks noGrp="1" noChangeAspect="1"/>
          </p:cNvPicPr>
          <p:nvPr>
            <p:ph type="pic" idx="1"/>
          </p:nvPr>
        </p:nvPicPr>
        <p:blipFill>
          <a:blip r:embed="rId2"/>
          <a:srcRect t="7605" b="7605"/>
          <a:stretch>
            <a:fillRect/>
          </a:stretch>
        </p:blipFill>
        <p:spPr>
          <a:xfrm>
            <a:off x="1244379" y="643467"/>
            <a:ext cx="3833810" cy="5350931"/>
          </a:xfrm>
          <a:prstGeom prst="rect">
            <a:avLst/>
          </a:prstGeom>
          <a:effectLst>
            <a:innerShdw blurRad="57150" dist="38100" dir="14460000">
              <a:prstClr val="black">
                <a:alpha val="70000"/>
              </a:prstClr>
            </a:innerShdw>
          </a:effectLst>
        </p:spPr>
      </p:pic>
      <p:sp>
        <p:nvSpPr>
          <p:cNvPr id="7" name="Text Placeholder 6">
            <a:extLst>
              <a:ext uri="{FF2B5EF4-FFF2-40B4-BE49-F238E27FC236}">
                <a16:creationId xmlns:a16="http://schemas.microsoft.com/office/drawing/2014/main" id="{9B646D9F-D708-49AE-9E30-15BCFCA0325B}"/>
              </a:ext>
            </a:extLst>
          </p:cNvPr>
          <p:cNvSpPr>
            <a:spLocks noGrp="1"/>
          </p:cNvSpPr>
          <p:nvPr>
            <p:ph type="body" sz="half" idx="2"/>
          </p:nvPr>
        </p:nvSpPr>
        <p:spPr>
          <a:xfrm>
            <a:off x="6095998" y="685800"/>
            <a:ext cx="4819653" cy="3615267"/>
          </a:xfrm>
        </p:spPr>
        <p:txBody>
          <a:bodyPr vert="horz" lIns="91440" tIns="45720" rIns="91440" bIns="45720" rtlCol="0" anchor="ctr">
            <a:normAutofit/>
          </a:bodyPr>
          <a:lstStyle/>
          <a:p>
            <a:pPr>
              <a:buFont typeface="Wingdings 3" panose="05040102010807070707" pitchFamily="18" charset="2"/>
              <a:buChar char=""/>
            </a:pPr>
            <a:r>
              <a:rPr lang="en-US">
                <a:solidFill>
                  <a:srgbClr val="0F496F"/>
                </a:solidFill>
              </a:rPr>
              <a:t>We can perform operations such as Edge Detection, Sharpen and Blur just by changing the numeric values of our filter matrix before the convolution operation </a:t>
            </a:r>
          </a:p>
        </p:txBody>
      </p:sp>
      <p:grpSp>
        <p:nvGrpSpPr>
          <p:cNvPr id="23" name="Group 22">
            <a:extLst>
              <a:ext uri="{FF2B5EF4-FFF2-40B4-BE49-F238E27FC236}">
                <a16:creationId xmlns:a16="http://schemas.microsoft.com/office/drawing/2014/main" id="{0180A64C-1862-4B1B-8953-FA96DEE4C4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52859A51-B3CA-4126-956F-D0DCCBA212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ECA05ED-FBC3-48F4-8E6D-AB89EC6081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EE24CC5-F080-45A3-B2B4-59A7BCA5AB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B3EC6EC2-2351-427C-90C2-F107915733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524D87A-9540-4F77-B006-823176623B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61981545"/>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32" name="Group 13">
            <a:extLst>
              <a:ext uri="{FF2B5EF4-FFF2-40B4-BE49-F238E27FC236}">
                <a16:creationId xmlns:a16="http://schemas.microsoft.com/office/drawing/2014/main" id="{62CE031E-EE35-4AA7-9784-8050933277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5" name="Straight Connector 14">
              <a:extLst>
                <a:ext uri="{FF2B5EF4-FFF2-40B4-BE49-F238E27FC236}">
                  <a16:creationId xmlns:a16="http://schemas.microsoft.com/office/drawing/2014/main" id="{118D62D3-5800-4F4A-95BE-C1A2BB8B23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C9E4F52-5D94-4242-AC69-EE6A23FAB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22CC7C0-D1D6-4FF0-A60C-1AEB9C8736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9B43E48-8275-4871-8745-F5CB75CFDB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87ED701-F942-4771-8F92-6EFCC2E8E0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5" name="Title 4">
            <a:extLst>
              <a:ext uri="{FF2B5EF4-FFF2-40B4-BE49-F238E27FC236}">
                <a16:creationId xmlns:a16="http://schemas.microsoft.com/office/drawing/2014/main" id="{75792AC9-9453-4299-B340-349532CEBB23}"/>
              </a:ext>
            </a:extLst>
          </p:cNvPr>
          <p:cNvSpPr>
            <a:spLocks noGrp="1"/>
          </p:cNvSpPr>
          <p:nvPr>
            <p:ph type="title"/>
          </p:nvPr>
        </p:nvSpPr>
        <p:spPr>
          <a:xfrm>
            <a:off x="684212" y="4487332"/>
            <a:ext cx="8534400" cy="1507067"/>
          </a:xfrm>
        </p:spPr>
        <p:txBody>
          <a:bodyPr vert="horz" lIns="91440" tIns="45720" rIns="91440" bIns="45720" rtlCol="0" anchor="ctr">
            <a:normAutofit/>
          </a:bodyPr>
          <a:lstStyle/>
          <a:p>
            <a:r>
              <a:rPr lang="en-US" sz="3600"/>
              <a:t>What is Non-Linearity(Relu)</a:t>
            </a:r>
          </a:p>
        </p:txBody>
      </p:sp>
      <p:pic>
        <p:nvPicPr>
          <p:cNvPr id="9" name="Picture Placeholder 8">
            <a:extLst>
              <a:ext uri="{FF2B5EF4-FFF2-40B4-BE49-F238E27FC236}">
                <a16:creationId xmlns:a16="http://schemas.microsoft.com/office/drawing/2014/main" id="{2DEAFB20-29B6-4547-832F-53B1120C0F48}"/>
              </a:ext>
            </a:extLst>
          </p:cNvPr>
          <p:cNvPicPr>
            <a:picLocks noGrp="1" noChangeAspect="1"/>
          </p:cNvPicPr>
          <p:nvPr>
            <p:ph idx="1"/>
          </p:nvPr>
        </p:nvPicPr>
        <p:blipFill>
          <a:blip r:embed="rId2"/>
          <a:stretch>
            <a:fillRect/>
          </a:stretch>
        </p:blipFill>
        <p:spPr>
          <a:xfrm>
            <a:off x="791239" y="1421476"/>
            <a:ext cx="5304759" cy="2261525"/>
          </a:xfrm>
          <a:prstGeom prst="rect">
            <a:avLst/>
          </a:prstGeom>
          <a:effectLst>
            <a:innerShdw blurRad="57150" dist="38100" dir="14460000">
              <a:prstClr val="black">
                <a:alpha val="70000"/>
              </a:prstClr>
            </a:innerShdw>
          </a:effectLst>
        </p:spPr>
      </p:pic>
      <p:sp>
        <p:nvSpPr>
          <p:cNvPr id="7" name="Text Placeholder 6">
            <a:extLst>
              <a:ext uri="{FF2B5EF4-FFF2-40B4-BE49-F238E27FC236}">
                <a16:creationId xmlns:a16="http://schemas.microsoft.com/office/drawing/2014/main" id="{A13ECBFC-7FB2-4219-8FE9-97A3701DFD79}"/>
              </a:ext>
            </a:extLst>
          </p:cNvPr>
          <p:cNvSpPr>
            <a:spLocks noGrp="1"/>
          </p:cNvSpPr>
          <p:nvPr>
            <p:ph type="body" sz="half" idx="2"/>
          </p:nvPr>
        </p:nvSpPr>
        <p:spPr>
          <a:xfrm>
            <a:off x="6499654" y="733647"/>
            <a:ext cx="4419171" cy="3575884"/>
          </a:xfrm>
        </p:spPr>
        <p:txBody>
          <a:bodyPr vert="horz" lIns="91440" tIns="45720" rIns="91440" bIns="45720" rtlCol="0" anchor="ctr">
            <a:normAutofit/>
          </a:bodyPr>
          <a:lstStyle/>
          <a:p>
            <a:pPr>
              <a:buFont typeface="Wingdings 3" panose="05040102010807070707" pitchFamily="18" charset="2"/>
              <a:buChar char=""/>
            </a:pPr>
            <a:r>
              <a:rPr lang="en-US"/>
              <a:t>ReLU is an element wise operation (applied per pixel) and replaces all negative pixel values in the feature map by zero. The purpose of ReLU is to introduce non-linearity in our ConvNet. See figure on left</a:t>
            </a:r>
          </a:p>
          <a:p>
            <a:pPr>
              <a:buFont typeface="Wingdings 3" panose="05040102010807070707" pitchFamily="18" charset="2"/>
              <a:buChar char=""/>
            </a:pPr>
            <a:r>
              <a:rPr lang="en-US"/>
              <a:t>Other non-linear functions such as </a:t>
            </a:r>
            <a:r>
              <a:rPr lang="en-US" b="1"/>
              <a:t>tanh </a:t>
            </a:r>
            <a:r>
              <a:rPr lang="en-US"/>
              <a:t>or </a:t>
            </a:r>
            <a:r>
              <a:rPr lang="en-US" b="1"/>
              <a:t>sigmoid</a:t>
            </a:r>
            <a:r>
              <a:rPr lang="en-US"/>
              <a:t> can also be used instead of ReLU</a:t>
            </a:r>
          </a:p>
        </p:txBody>
      </p:sp>
    </p:spTree>
    <p:extLst>
      <p:ext uri="{BB962C8B-B14F-4D97-AF65-F5344CB8AC3E}">
        <p14:creationId xmlns:p14="http://schemas.microsoft.com/office/powerpoint/2010/main" val="2707186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513B-76E3-4305-90AE-D3325A327B0C}"/>
              </a:ext>
            </a:extLst>
          </p:cNvPr>
          <p:cNvSpPr>
            <a:spLocks noGrp="1"/>
          </p:cNvSpPr>
          <p:nvPr>
            <p:ph type="title"/>
          </p:nvPr>
        </p:nvSpPr>
        <p:spPr/>
        <p:txBody>
          <a:bodyPr/>
          <a:lstStyle/>
          <a:p>
            <a:r>
              <a:rPr lang="en-US" dirty="0"/>
              <a:t>What is pooling?</a:t>
            </a:r>
          </a:p>
        </p:txBody>
      </p:sp>
      <p:pic>
        <p:nvPicPr>
          <p:cNvPr id="6" name="Content Placeholder 5">
            <a:extLst>
              <a:ext uri="{FF2B5EF4-FFF2-40B4-BE49-F238E27FC236}">
                <a16:creationId xmlns:a16="http://schemas.microsoft.com/office/drawing/2014/main" id="{70AA6694-5A37-4FCE-BA40-4BE0EDCA7D46}"/>
              </a:ext>
            </a:extLst>
          </p:cNvPr>
          <p:cNvPicPr>
            <a:picLocks noGrp="1" noChangeAspect="1"/>
          </p:cNvPicPr>
          <p:nvPr>
            <p:ph sz="half" idx="1"/>
          </p:nvPr>
        </p:nvPicPr>
        <p:blipFill>
          <a:blip r:embed="rId2"/>
          <a:stretch>
            <a:fillRect/>
          </a:stretch>
        </p:blipFill>
        <p:spPr>
          <a:xfrm>
            <a:off x="1584245" y="1156425"/>
            <a:ext cx="3137061" cy="2673487"/>
          </a:xfrm>
        </p:spPr>
      </p:pic>
      <p:sp>
        <p:nvSpPr>
          <p:cNvPr id="4" name="Text Placeholder 3">
            <a:extLst>
              <a:ext uri="{FF2B5EF4-FFF2-40B4-BE49-F238E27FC236}">
                <a16:creationId xmlns:a16="http://schemas.microsoft.com/office/drawing/2014/main" id="{F9F5D690-8DDE-4CFA-92C5-DD11708ABC23}"/>
              </a:ext>
            </a:extLst>
          </p:cNvPr>
          <p:cNvSpPr>
            <a:spLocks noGrp="1"/>
          </p:cNvSpPr>
          <p:nvPr>
            <p:ph sz="half" idx="2"/>
          </p:nvPr>
        </p:nvSpPr>
        <p:spPr/>
        <p:txBody>
          <a:bodyPr/>
          <a:lstStyle/>
          <a:p>
            <a:r>
              <a:rPr lang="en-US" dirty="0"/>
              <a:t>Spatial Pooling (also called subsampling or down sampling) reduces the dimensionality of each feature map but retains the most important information. </a:t>
            </a:r>
          </a:p>
          <a:p>
            <a:r>
              <a:rPr lang="en-US" dirty="0"/>
              <a:t>Spatial Pooling can be of different types: Max, Average, Sum etc.</a:t>
            </a:r>
          </a:p>
          <a:p>
            <a:r>
              <a:rPr lang="en-US" dirty="0"/>
              <a:t>The function of Pooling is to progressively reduce the spatial size of the input representation.</a:t>
            </a:r>
          </a:p>
        </p:txBody>
      </p:sp>
    </p:spTree>
    <p:extLst>
      <p:ext uri="{BB962C8B-B14F-4D97-AF65-F5344CB8AC3E}">
        <p14:creationId xmlns:p14="http://schemas.microsoft.com/office/powerpoint/2010/main" val="3092132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B8E4A9-B855-4732-A931-76191DAAF069}"/>
              </a:ext>
            </a:extLst>
          </p:cNvPr>
          <p:cNvSpPr>
            <a:spLocks noGrp="1"/>
          </p:cNvSpPr>
          <p:nvPr>
            <p:ph type="title"/>
          </p:nvPr>
        </p:nvSpPr>
        <p:spPr/>
        <p:txBody>
          <a:bodyPr/>
          <a:lstStyle/>
          <a:p>
            <a:r>
              <a:rPr lang="en-US" dirty="0"/>
              <a:t>Max or Sum Pooling</a:t>
            </a:r>
            <a:br>
              <a:rPr lang="en-US" dirty="0"/>
            </a:br>
            <a:endParaRPr lang="en-US" dirty="0"/>
          </a:p>
        </p:txBody>
      </p:sp>
      <p:pic>
        <p:nvPicPr>
          <p:cNvPr id="8" name="Content Placeholder 7">
            <a:extLst>
              <a:ext uri="{FF2B5EF4-FFF2-40B4-BE49-F238E27FC236}">
                <a16:creationId xmlns:a16="http://schemas.microsoft.com/office/drawing/2014/main" id="{8503296A-C6B3-4976-B971-70DA28956B20}"/>
              </a:ext>
            </a:extLst>
          </p:cNvPr>
          <p:cNvPicPr>
            <a:picLocks noGrp="1" noChangeAspect="1"/>
          </p:cNvPicPr>
          <p:nvPr>
            <p:ph idx="1"/>
          </p:nvPr>
        </p:nvPicPr>
        <p:blipFill>
          <a:blip r:embed="rId2"/>
          <a:stretch>
            <a:fillRect/>
          </a:stretch>
        </p:blipFill>
        <p:spPr>
          <a:xfrm>
            <a:off x="763399" y="595618"/>
            <a:ext cx="7709482" cy="3389151"/>
          </a:xfrm>
        </p:spPr>
      </p:pic>
    </p:spTree>
    <p:extLst>
      <p:ext uri="{BB962C8B-B14F-4D97-AF65-F5344CB8AC3E}">
        <p14:creationId xmlns:p14="http://schemas.microsoft.com/office/powerpoint/2010/main" val="641044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1DD562CD-59CA-4180-8EB4-53EA7CAAA02B}"/>
              </a:ext>
            </a:extLst>
          </p:cNvPr>
          <p:cNvSpPr>
            <a:spLocks noGrp="1"/>
          </p:cNvSpPr>
          <p:nvPr>
            <p:ph type="title"/>
          </p:nvPr>
        </p:nvSpPr>
        <p:spPr>
          <a:xfrm>
            <a:off x="684212" y="4487332"/>
            <a:ext cx="8534400" cy="1507067"/>
          </a:xfrm>
        </p:spPr>
        <p:txBody>
          <a:bodyPr vert="horz" lIns="91440" tIns="45720" rIns="91440" bIns="45720" rtlCol="0" anchor="ctr">
            <a:normAutofit/>
          </a:bodyPr>
          <a:lstStyle/>
          <a:p>
            <a:r>
              <a:rPr lang="en-US" dirty="0"/>
              <a:t>Fully Connected Layer</a:t>
            </a:r>
          </a:p>
        </p:txBody>
      </p:sp>
      <p:pic>
        <p:nvPicPr>
          <p:cNvPr id="6" name="Content Placeholder 5">
            <a:extLst>
              <a:ext uri="{FF2B5EF4-FFF2-40B4-BE49-F238E27FC236}">
                <a16:creationId xmlns:a16="http://schemas.microsoft.com/office/drawing/2014/main" id="{EC8A672F-8F8C-49C0-BC4A-371677738FF7}"/>
              </a:ext>
            </a:extLst>
          </p:cNvPr>
          <p:cNvPicPr>
            <a:picLocks noGrp="1" noChangeAspect="1"/>
          </p:cNvPicPr>
          <p:nvPr>
            <p:ph sz="half" idx="1"/>
          </p:nvPr>
        </p:nvPicPr>
        <p:blipFill rotWithShape="1">
          <a:blip r:embed="rId2"/>
          <a:srcRect l="14359" r="56849" b="1"/>
          <a:stretch/>
        </p:blipFill>
        <p:spPr>
          <a:xfrm>
            <a:off x="779966" y="860680"/>
            <a:ext cx="3152439" cy="3448851"/>
          </a:xfrm>
          <a:custGeom>
            <a:avLst/>
            <a:gdLst/>
            <a:ahLst/>
            <a:cxnLst/>
            <a:rect l="l" t="t" r="r" b="b"/>
            <a:pathLst>
              <a:path w="3152439" h="3448851">
                <a:moveTo>
                  <a:pt x="409034" y="0"/>
                </a:moveTo>
                <a:lnTo>
                  <a:pt x="3152439" y="0"/>
                </a:lnTo>
                <a:lnTo>
                  <a:pt x="3152439" y="3032147"/>
                </a:lnTo>
                <a:lnTo>
                  <a:pt x="2735735" y="3448851"/>
                </a:lnTo>
                <a:lnTo>
                  <a:pt x="0" y="3448851"/>
                </a:lnTo>
                <a:lnTo>
                  <a:pt x="0" y="409034"/>
                </a:lnTo>
                <a:close/>
              </a:path>
            </a:pathLst>
          </a:custGeom>
          <a:ln w="15875">
            <a:solidFill>
              <a:srgbClr val="FFFFFF">
                <a:alpha val="40000"/>
              </a:srgbClr>
            </a:solidFill>
          </a:ln>
          <a:effectLst>
            <a:innerShdw blurRad="57150" dist="38100" dir="14460000">
              <a:prstClr val="black">
                <a:alpha val="70000"/>
              </a:prstClr>
            </a:innerShdw>
          </a:effectLst>
        </p:spPr>
      </p:pic>
      <p:sp>
        <p:nvSpPr>
          <p:cNvPr id="4" name="Text Placeholder 3">
            <a:extLst>
              <a:ext uri="{FF2B5EF4-FFF2-40B4-BE49-F238E27FC236}">
                <a16:creationId xmlns:a16="http://schemas.microsoft.com/office/drawing/2014/main" id="{092B81B6-7194-431A-A4CB-B6B00C15CB81}"/>
              </a:ext>
            </a:extLst>
          </p:cNvPr>
          <p:cNvSpPr>
            <a:spLocks noGrp="1"/>
          </p:cNvSpPr>
          <p:nvPr>
            <p:ph sz="half" idx="2"/>
          </p:nvPr>
        </p:nvSpPr>
        <p:spPr>
          <a:xfrm>
            <a:off x="4325696" y="860679"/>
            <a:ext cx="6529117" cy="3448851"/>
          </a:xfrm>
        </p:spPr>
        <p:txBody>
          <a:bodyPr vert="horz" lIns="91440" tIns="45720" rIns="91440" bIns="45720" rtlCol="0" anchor="ctr">
            <a:normAutofit/>
          </a:bodyPr>
          <a:lstStyle/>
          <a:p>
            <a:r>
              <a:rPr lang="en-US" dirty="0"/>
              <a:t>The Fully Connected layer is a traditional Multi Layer Perceptron that uses a softmax activation function in the output layer.</a:t>
            </a:r>
          </a:p>
          <a:p>
            <a:r>
              <a:rPr lang="en-US" dirty="0"/>
              <a:t>The output from the convolutional and pooling layers represent high-level features of the input image. The purpose of the Fully Connected layer is to use these features for classifying the input image into various classes based on the training dataset. </a:t>
            </a:r>
          </a:p>
        </p:txBody>
      </p:sp>
    </p:spTree>
    <p:extLst>
      <p:ext uri="{BB962C8B-B14F-4D97-AF65-F5344CB8AC3E}">
        <p14:creationId xmlns:p14="http://schemas.microsoft.com/office/powerpoint/2010/main" val="4222455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2" name="Group 13">
            <a:extLst>
              <a:ext uri="{FF2B5EF4-FFF2-40B4-BE49-F238E27FC236}">
                <a16:creationId xmlns:a16="http://schemas.microsoft.com/office/drawing/2014/main" id="{62CE031E-EE35-4AA7-9784-8050933277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5" name="Straight Connector 14">
              <a:extLst>
                <a:ext uri="{FF2B5EF4-FFF2-40B4-BE49-F238E27FC236}">
                  <a16:creationId xmlns:a16="http://schemas.microsoft.com/office/drawing/2014/main" id="{118D62D3-5800-4F4A-95BE-C1A2BB8B23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C9E4F52-5D94-4242-AC69-EE6A23FAB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22CC7C0-D1D6-4FF0-A60C-1AEB9C8736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9B43E48-8275-4871-8745-F5CB75CFDB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87ED701-F942-4771-8F92-6EFCC2E8E0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1" name="Rectangle 20">
            <a:extLst>
              <a:ext uri="{FF2B5EF4-FFF2-40B4-BE49-F238E27FC236}">
                <a16:creationId xmlns:a16="http://schemas.microsoft.com/office/drawing/2014/main" id="{124D9F5B-C72B-41EE-97C2-D3600B627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D73748-8EE5-4975-87E3-F6E911F39047}"/>
              </a:ext>
            </a:extLst>
          </p:cNvPr>
          <p:cNvSpPr>
            <a:spLocks noGrp="1"/>
          </p:cNvSpPr>
          <p:nvPr>
            <p:ph type="title"/>
          </p:nvPr>
        </p:nvSpPr>
        <p:spPr>
          <a:xfrm>
            <a:off x="717552" y="4487332"/>
            <a:ext cx="9571566" cy="1507067"/>
          </a:xfrm>
        </p:spPr>
        <p:txBody>
          <a:bodyPr vert="horz" lIns="91440" tIns="45720" rIns="91440" bIns="45720" rtlCol="0" anchor="ctr">
            <a:normAutofit/>
          </a:bodyPr>
          <a:lstStyle/>
          <a:p>
            <a:pPr>
              <a:lnSpc>
                <a:spcPct val="90000"/>
              </a:lnSpc>
            </a:pPr>
            <a:r>
              <a:rPr lang="en-US" sz="3200">
                <a:solidFill>
                  <a:srgbClr val="FFFFFF"/>
                </a:solidFill>
              </a:rPr>
              <a:t>Basic Idea Behind R-CNN Algorithm</a:t>
            </a:r>
            <a:br>
              <a:rPr lang="en-US" sz="3200">
                <a:solidFill>
                  <a:srgbClr val="FFFFFF"/>
                </a:solidFill>
              </a:rPr>
            </a:br>
            <a:endParaRPr lang="en-US" sz="3200">
              <a:solidFill>
                <a:srgbClr val="FFFFFF"/>
              </a:solidFill>
            </a:endParaRPr>
          </a:p>
        </p:txBody>
      </p:sp>
      <p:pic>
        <p:nvPicPr>
          <p:cNvPr id="7" name="Content Placeholder 6">
            <a:extLst>
              <a:ext uri="{FF2B5EF4-FFF2-40B4-BE49-F238E27FC236}">
                <a16:creationId xmlns:a16="http://schemas.microsoft.com/office/drawing/2014/main" id="{DA7B46C4-545D-41FB-BF0D-45AC75FAB993}"/>
              </a:ext>
            </a:extLst>
          </p:cNvPr>
          <p:cNvPicPr>
            <a:picLocks noGrp="1" noChangeAspect="1"/>
          </p:cNvPicPr>
          <p:nvPr>
            <p:ph idx="1"/>
          </p:nvPr>
        </p:nvPicPr>
        <p:blipFill>
          <a:blip r:embed="rId2"/>
          <a:stretch>
            <a:fillRect/>
          </a:stretch>
        </p:blipFill>
        <p:spPr>
          <a:xfrm>
            <a:off x="108065" y="764771"/>
            <a:ext cx="5984758" cy="3256734"/>
          </a:xfrm>
          <a:prstGeom prst="rect">
            <a:avLst/>
          </a:prstGeom>
          <a:effectLst>
            <a:innerShdw blurRad="57150" dist="38100" dir="14460000">
              <a:prstClr val="black">
                <a:alpha val="70000"/>
              </a:prstClr>
            </a:innerShdw>
          </a:effectLst>
        </p:spPr>
      </p:pic>
      <p:sp>
        <p:nvSpPr>
          <p:cNvPr id="9" name="Text Placeholder 8">
            <a:extLst>
              <a:ext uri="{FF2B5EF4-FFF2-40B4-BE49-F238E27FC236}">
                <a16:creationId xmlns:a16="http://schemas.microsoft.com/office/drawing/2014/main" id="{1EFF70E7-89D9-43C5-B873-51565D58E755}"/>
              </a:ext>
            </a:extLst>
          </p:cNvPr>
          <p:cNvSpPr>
            <a:spLocks noGrp="1"/>
          </p:cNvSpPr>
          <p:nvPr>
            <p:ph type="body" sz="half" idx="2"/>
          </p:nvPr>
        </p:nvSpPr>
        <p:spPr>
          <a:xfrm>
            <a:off x="6095998" y="764771"/>
            <a:ext cx="5866017" cy="3325091"/>
          </a:xfrm>
        </p:spPr>
        <p:txBody>
          <a:bodyPr vert="horz" lIns="91440" tIns="45720" rIns="91440" bIns="45720" rtlCol="0" anchor="ctr">
            <a:normAutofit/>
          </a:bodyPr>
          <a:lstStyle/>
          <a:p>
            <a:r>
              <a:rPr lang="en-US" sz="1700" dirty="0">
                <a:solidFill>
                  <a:srgbClr val="0F496F"/>
                </a:solidFill>
              </a:rPr>
              <a:t>Given an input image</a:t>
            </a:r>
          </a:p>
          <a:p>
            <a:pPr marL="342900" indent="-342900">
              <a:buFont typeface="Wingdings" panose="05000000000000000000" pitchFamily="2" charset="2"/>
              <a:buChar char="Ø"/>
            </a:pPr>
            <a:r>
              <a:rPr lang="en-US" sz="1700" dirty="0">
                <a:solidFill>
                  <a:srgbClr val="0F496F"/>
                </a:solidFill>
              </a:rPr>
              <a:t>A large number region proposals (ROI)are generated.</a:t>
            </a:r>
          </a:p>
          <a:p>
            <a:pPr marL="342900" indent="-342900">
              <a:buFont typeface="Wingdings" panose="05000000000000000000" pitchFamily="2" charset="2"/>
              <a:buChar char="Ø"/>
            </a:pPr>
            <a:r>
              <a:rPr lang="en-US" sz="1700" dirty="0">
                <a:solidFill>
                  <a:srgbClr val="0F496F"/>
                </a:solidFill>
              </a:rPr>
              <a:t>These region proposals, or Regions-of-Interests (ROIs), are then each independently sent through the network which outputs a vector of e.g. 4096 floating point values for each ROI.</a:t>
            </a:r>
          </a:p>
          <a:p>
            <a:pPr marL="342900" indent="-342900">
              <a:buFont typeface="Wingdings" panose="05000000000000000000" pitchFamily="2" charset="2"/>
              <a:buChar char="Ø"/>
            </a:pPr>
            <a:r>
              <a:rPr lang="en-US" sz="1700" dirty="0">
                <a:solidFill>
                  <a:srgbClr val="0F496F"/>
                </a:solidFill>
              </a:rPr>
              <a:t>A classifier is learned which takes the 4096 float ROI representation as input and outputs a </a:t>
            </a:r>
            <a:r>
              <a:rPr lang="en-US" sz="1700" b="1" dirty="0">
                <a:solidFill>
                  <a:srgbClr val="0F496F"/>
                </a:solidFill>
              </a:rPr>
              <a:t>label</a:t>
            </a:r>
            <a:r>
              <a:rPr lang="en-US" sz="1700" dirty="0">
                <a:solidFill>
                  <a:srgbClr val="0F496F"/>
                </a:solidFill>
              </a:rPr>
              <a:t> and </a:t>
            </a:r>
            <a:r>
              <a:rPr lang="en-US" sz="1700" b="1" dirty="0">
                <a:solidFill>
                  <a:srgbClr val="0F496F"/>
                </a:solidFill>
              </a:rPr>
              <a:t>confidence</a:t>
            </a:r>
            <a:r>
              <a:rPr lang="en-US" sz="1700" dirty="0">
                <a:solidFill>
                  <a:srgbClr val="0F496F"/>
                </a:solidFill>
              </a:rPr>
              <a:t> to each ROI. </a:t>
            </a:r>
          </a:p>
        </p:txBody>
      </p:sp>
      <p:grpSp>
        <p:nvGrpSpPr>
          <p:cNvPr id="33" name="Group 22">
            <a:extLst>
              <a:ext uri="{FF2B5EF4-FFF2-40B4-BE49-F238E27FC236}">
                <a16:creationId xmlns:a16="http://schemas.microsoft.com/office/drawing/2014/main" id="{0180A64C-1862-4B1B-8953-FA96DEE4C4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34" name="Straight Connector 23">
              <a:extLst>
                <a:ext uri="{FF2B5EF4-FFF2-40B4-BE49-F238E27FC236}">
                  <a16:creationId xmlns:a16="http://schemas.microsoft.com/office/drawing/2014/main" id="{52859A51-B3CA-4126-956F-D0DCCBA212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5" name="Straight Connector 24">
              <a:extLst>
                <a:ext uri="{FF2B5EF4-FFF2-40B4-BE49-F238E27FC236}">
                  <a16:creationId xmlns:a16="http://schemas.microsoft.com/office/drawing/2014/main" id="{1ECA05ED-FBC3-48F4-8E6D-AB89EC6081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EE24CC5-F080-45A3-B2B4-59A7BCA5AB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B3EC6EC2-2351-427C-90C2-F107915733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524D87A-9540-4F77-B006-823176623B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07249282"/>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073688F-7A3A-44FE-A2ED-B5E603D0FFA2}"/>
              </a:ext>
            </a:extLst>
          </p:cNvPr>
          <p:cNvSpPr>
            <a:spLocks noGrp="1"/>
          </p:cNvSpPr>
          <p:nvPr>
            <p:ph type="title"/>
          </p:nvPr>
        </p:nvSpPr>
        <p:spPr>
          <a:xfrm>
            <a:off x="972080" y="5545123"/>
            <a:ext cx="9219655" cy="684168"/>
          </a:xfrm>
        </p:spPr>
        <p:txBody>
          <a:bodyPr>
            <a:normAutofit fontScale="90000"/>
          </a:bodyPr>
          <a:lstStyle/>
          <a:p>
            <a:r>
              <a:rPr lang="en-US" dirty="0"/>
              <a:t>Classic Toy Example for object detection</a:t>
            </a:r>
          </a:p>
        </p:txBody>
      </p:sp>
      <p:sp>
        <p:nvSpPr>
          <p:cNvPr id="13" name="Text Placeholder 12">
            <a:extLst>
              <a:ext uri="{FF2B5EF4-FFF2-40B4-BE49-F238E27FC236}">
                <a16:creationId xmlns:a16="http://schemas.microsoft.com/office/drawing/2014/main" id="{D3D07FB3-C27D-4034-A235-47C96C990AB2}"/>
              </a:ext>
            </a:extLst>
          </p:cNvPr>
          <p:cNvSpPr>
            <a:spLocks noGrp="1"/>
          </p:cNvSpPr>
          <p:nvPr>
            <p:ph type="body" idx="1"/>
          </p:nvPr>
        </p:nvSpPr>
        <p:spPr/>
        <p:txBody>
          <a:bodyPr/>
          <a:lstStyle/>
          <a:p>
            <a:r>
              <a:rPr lang="en-US" dirty="0"/>
              <a:t>Input Image </a:t>
            </a:r>
          </a:p>
        </p:txBody>
      </p:sp>
      <p:pic>
        <p:nvPicPr>
          <p:cNvPr id="11" name="Content Placeholder 10">
            <a:extLst>
              <a:ext uri="{FF2B5EF4-FFF2-40B4-BE49-F238E27FC236}">
                <a16:creationId xmlns:a16="http://schemas.microsoft.com/office/drawing/2014/main" id="{6C0F672B-6CFA-4807-A7FE-5F545ABA614C}"/>
              </a:ext>
            </a:extLst>
          </p:cNvPr>
          <p:cNvPicPr>
            <a:picLocks noGrp="1" noChangeAspect="1"/>
          </p:cNvPicPr>
          <p:nvPr>
            <p:ph sz="half" idx="2"/>
          </p:nvPr>
        </p:nvPicPr>
        <p:blipFill>
          <a:blip r:embed="rId2"/>
          <a:stretch>
            <a:fillRect/>
          </a:stretch>
        </p:blipFill>
        <p:spPr>
          <a:xfrm>
            <a:off x="2300437" y="1270000"/>
            <a:ext cx="1704677" cy="3931174"/>
          </a:xfrm>
        </p:spPr>
      </p:pic>
      <p:sp>
        <p:nvSpPr>
          <p:cNvPr id="14" name="Text Placeholder 13">
            <a:extLst>
              <a:ext uri="{FF2B5EF4-FFF2-40B4-BE49-F238E27FC236}">
                <a16:creationId xmlns:a16="http://schemas.microsoft.com/office/drawing/2014/main" id="{BBE1D0E5-0661-4622-8419-78A98AB93F5D}"/>
              </a:ext>
            </a:extLst>
          </p:cNvPr>
          <p:cNvSpPr>
            <a:spLocks noGrp="1"/>
          </p:cNvSpPr>
          <p:nvPr>
            <p:ph type="body" sz="quarter" idx="3"/>
          </p:nvPr>
        </p:nvSpPr>
        <p:spPr/>
        <p:txBody>
          <a:bodyPr/>
          <a:lstStyle/>
          <a:p>
            <a:r>
              <a:rPr lang="en-US" dirty="0"/>
              <a:t>Output Image</a:t>
            </a:r>
          </a:p>
        </p:txBody>
      </p:sp>
      <p:pic>
        <p:nvPicPr>
          <p:cNvPr id="17" name="Content Placeholder 16">
            <a:extLst>
              <a:ext uri="{FF2B5EF4-FFF2-40B4-BE49-F238E27FC236}">
                <a16:creationId xmlns:a16="http://schemas.microsoft.com/office/drawing/2014/main" id="{A61403FC-AF72-4F46-B2B4-2AB4445DF951}"/>
              </a:ext>
            </a:extLst>
          </p:cNvPr>
          <p:cNvPicPr>
            <a:picLocks noGrp="1" noChangeAspect="1"/>
          </p:cNvPicPr>
          <p:nvPr>
            <p:ph sz="quarter" idx="4"/>
          </p:nvPr>
        </p:nvPicPr>
        <p:blipFill>
          <a:blip r:embed="rId3"/>
          <a:stretch>
            <a:fillRect/>
          </a:stretch>
        </p:blipFill>
        <p:spPr>
          <a:xfrm>
            <a:off x="5087389" y="1262063"/>
            <a:ext cx="5323349" cy="3939111"/>
          </a:xfrm>
        </p:spPr>
      </p:pic>
    </p:spTree>
    <p:extLst>
      <p:ext uri="{BB962C8B-B14F-4D97-AF65-F5344CB8AC3E}">
        <p14:creationId xmlns:p14="http://schemas.microsoft.com/office/powerpoint/2010/main" val="3865254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835BE-9722-4D52-ABB8-C8EDC07F58E3}"/>
              </a:ext>
            </a:extLst>
          </p:cNvPr>
          <p:cNvSpPr>
            <a:spLocks noGrp="1"/>
          </p:cNvSpPr>
          <p:nvPr>
            <p:ph type="title"/>
          </p:nvPr>
        </p:nvSpPr>
        <p:spPr/>
        <p:txBody>
          <a:bodyPr>
            <a:normAutofit/>
          </a:bodyPr>
          <a:lstStyle/>
          <a:p>
            <a:endParaRPr lang="en-US" sz="2000" dirty="0"/>
          </a:p>
        </p:txBody>
      </p:sp>
      <p:sp>
        <p:nvSpPr>
          <p:cNvPr id="6" name="Text Placeholder 5">
            <a:extLst>
              <a:ext uri="{FF2B5EF4-FFF2-40B4-BE49-F238E27FC236}">
                <a16:creationId xmlns:a16="http://schemas.microsoft.com/office/drawing/2014/main" id="{E573880B-6056-4F9C-A646-D296FF0CA3E6}"/>
              </a:ext>
            </a:extLst>
          </p:cNvPr>
          <p:cNvSpPr>
            <a:spLocks noGrp="1"/>
          </p:cNvSpPr>
          <p:nvPr>
            <p:ph type="body" idx="1"/>
          </p:nvPr>
        </p:nvSpPr>
        <p:spPr/>
        <p:txBody>
          <a:bodyPr/>
          <a:lstStyle/>
          <a:p>
            <a:r>
              <a:rPr lang="en-US" dirty="0"/>
              <a:t>Adding boxes for ROI</a:t>
            </a:r>
          </a:p>
        </p:txBody>
      </p:sp>
      <p:sp>
        <p:nvSpPr>
          <p:cNvPr id="7" name="Text Placeholder 6">
            <a:extLst>
              <a:ext uri="{FF2B5EF4-FFF2-40B4-BE49-F238E27FC236}">
                <a16:creationId xmlns:a16="http://schemas.microsoft.com/office/drawing/2014/main" id="{4F63470D-00F0-40C8-8345-D81A2D0196F4}"/>
              </a:ext>
            </a:extLst>
          </p:cNvPr>
          <p:cNvSpPr>
            <a:spLocks noGrp="1"/>
          </p:cNvSpPr>
          <p:nvPr>
            <p:ph type="body" sz="quarter" idx="3"/>
          </p:nvPr>
        </p:nvSpPr>
        <p:spPr/>
        <p:txBody>
          <a:bodyPr/>
          <a:lstStyle/>
          <a:p>
            <a:r>
              <a:rPr lang="en-US" dirty="0"/>
              <a:t>Adding Labels</a:t>
            </a:r>
          </a:p>
        </p:txBody>
      </p:sp>
      <p:pic>
        <p:nvPicPr>
          <p:cNvPr id="16" name="Content Placeholder 15">
            <a:extLst>
              <a:ext uri="{FF2B5EF4-FFF2-40B4-BE49-F238E27FC236}">
                <a16:creationId xmlns:a16="http://schemas.microsoft.com/office/drawing/2014/main" id="{8217EB37-22D5-4961-82AA-7D19FEEC6BD7}"/>
              </a:ext>
            </a:extLst>
          </p:cNvPr>
          <p:cNvPicPr>
            <a:picLocks noGrp="1" noChangeAspect="1"/>
          </p:cNvPicPr>
          <p:nvPr>
            <p:ph sz="quarter" idx="4"/>
          </p:nvPr>
        </p:nvPicPr>
        <p:blipFill>
          <a:blip r:embed="rId2"/>
          <a:stretch>
            <a:fillRect/>
          </a:stretch>
        </p:blipFill>
        <p:spPr>
          <a:xfrm>
            <a:off x="5807075" y="1396703"/>
            <a:ext cx="6222738" cy="5155098"/>
          </a:xfrm>
        </p:spPr>
      </p:pic>
      <p:pic>
        <p:nvPicPr>
          <p:cNvPr id="14" name="Content Placeholder 13">
            <a:extLst>
              <a:ext uri="{FF2B5EF4-FFF2-40B4-BE49-F238E27FC236}">
                <a16:creationId xmlns:a16="http://schemas.microsoft.com/office/drawing/2014/main" id="{BDA19584-DF71-4491-A660-24C74A2F873C}"/>
              </a:ext>
            </a:extLst>
          </p:cNvPr>
          <p:cNvPicPr>
            <a:picLocks noGrp="1" noChangeAspect="1"/>
          </p:cNvPicPr>
          <p:nvPr>
            <p:ph sz="half" idx="2"/>
          </p:nvPr>
        </p:nvPicPr>
        <p:blipFill>
          <a:blip r:embed="rId3"/>
          <a:stretch>
            <a:fillRect/>
          </a:stretch>
        </p:blipFill>
        <p:spPr>
          <a:xfrm>
            <a:off x="92279" y="1396702"/>
            <a:ext cx="5529059" cy="5155099"/>
          </a:xfrm>
        </p:spPr>
      </p:pic>
    </p:spTree>
    <p:extLst>
      <p:ext uri="{BB962C8B-B14F-4D97-AF65-F5344CB8AC3E}">
        <p14:creationId xmlns:p14="http://schemas.microsoft.com/office/powerpoint/2010/main" val="1378643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2CE34EA-E08D-4C0C-B441-803BDB473608}"/>
              </a:ext>
            </a:extLst>
          </p:cNvPr>
          <p:cNvSpPr>
            <a:spLocks noGrp="1"/>
          </p:cNvSpPr>
          <p:nvPr>
            <p:ph type="title"/>
          </p:nvPr>
        </p:nvSpPr>
        <p:spPr/>
        <p:txBody>
          <a:bodyPr>
            <a:normAutofit/>
          </a:bodyPr>
          <a:lstStyle/>
          <a:p>
            <a:r>
              <a:rPr lang="en-US" dirty="0"/>
              <a:t>My Experiment</a:t>
            </a:r>
            <a:br>
              <a:rPr lang="en-US" dirty="0"/>
            </a:br>
            <a:endParaRPr lang="en-US" dirty="0"/>
          </a:p>
        </p:txBody>
      </p:sp>
      <p:sp>
        <p:nvSpPr>
          <p:cNvPr id="20" name="Text Placeholder 19">
            <a:extLst>
              <a:ext uri="{FF2B5EF4-FFF2-40B4-BE49-F238E27FC236}">
                <a16:creationId xmlns:a16="http://schemas.microsoft.com/office/drawing/2014/main" id="{3A5BD43F-348D-466C-86C6-A32272F170FE}"/>
              </a:ext>
            </a:extLst>
          </p:cNvPr>
          <p:cNvSpPr>
            <a:spLocks noGrp="1"/>
          </p:cNvSpPr>
          <p:nvPr>
            <p:ph type="body" idx="1"/>
          </p:nvPr>
        </p:nvSpPr>
        <p:spPr>
          <a:xfrm>
            <a:off x="1014025" y="124219"/>
            <a:ext cx="4649787" cy="576262"/>
          </a:xfrm>
        </p:spPr>
        <p:txBody>
          <a:bodyPr/>
          <a:lstStyle/>
          <a:p>
            <a:r>
              <a:rPr lang="en-US" dirty="0"/>
              <a:t>Input Image</a:t>
            </a:r>
          </a:p>
        </p:txBody>
      </p:sp>
      <p:sp>
        <p:nvSpPr>
          <p:cNvPr id="21" name="Text Placeholder 20">
            <a:extLst>
              <a:ext uri="{FF2B5EF4-FFF2-40B4-BE49-F238E27FC236}">
                <a16:creationId xmlns:a16="http://schemas.microsoft.com/office/drawing/2014/main" id="{90AD8823-E552-49E0-8FE9-3DA3B0560B1F}"/>
              </a:ext>
            </a:extLst>
          </p:cNvPr>
          <p:cNvSpPr>
            <a:spLocks noGrp="1"/>
          </p:cNvSpPr>
          <p:nvPr>
            <p:ph type="body" sz="quarter" idx="3"/>
          </p:nvPr>
        </p:nvSpPr>
        <p:spPr>
          <a:xfrm>
            <a:off x="6129400" y="109538"/>
            <a:ext cx="4665134" cy="576262"/>
          </a:xfrm>
        </p:spPr>
        <p:txBody>
          <a:bodyPr/>
          <a:lstStyle/>
          <a:p>
            <a:r>
              <a:rPr lang="en-US" dirty="0"/>
              <a:t>Output Labeled Image</a:t>
            </a:r>
          </a:p>
        </p:txBody>
      </p:sp>
      <p:pic>
        <p:nvPicPr>
          <p:cNvPr id="29" name="Content Placeholder 28">
            <a:extLst>
              <a:ext uri="{FF2B5EF4-FFF2-40B4-BE49-F238E27FC236}">
                <a16:creationId xmlns:a16="http://schemas.microsoft.com/office/drawing/2014/main" id="{1E2C8395-4EAE-4EF3-B0FB-0BCAA5D137D6}"/>
              </a:ext>
            </a:extLst>
          </p:cNvPr>
          <p:cNvPicPr>
            <a:picLocks noGrp="1" noChangeAspect="1"/>
          </p:cNvPicPr>
          <p:nvPr>
            <p:ph sz="half" idx="2"/>
          </p:nvPr>
        </p:nvPicPr>
        <p:blipFill>
          <a:blip r:embed="rId2"/>
          <a:stretch>
            <a:fillRect/>
          </a:stretch>
        </p:blipFill>
        <p:spPr>
          <a:xfrm>
            <a:off x="431513" y="892495"/>
            <a:ext cx="2785144" cy="3030538"/>
          </a:xfrm>
        </p:spPr>
      </p:pic>
      <p:pic>
        <p:nvPicPr>
          <p:cNvPr id="31" name="Content Placeholder 30">
            <a:extLst>
              <a:ext uri="{FF2B5EF4-FFF2-40B4-BE49-F238E27FC236}">
                <a16:creationId xmlns:a16="http://schemas.microsoft.com/office/drawing/2014/main" id="{CFD37762-611C-468D-99E4-E378C0B5BF32}"/>
              </a:ext>
            </a:extLst>
          </p:cNvPr>
          <p:cNvPicPr>
            <a:picLocks noGrp="1" noChangeAspect="1"/>
          </p:cNvPicPr>
          <p:nvPr>
            <p:ph sz="quarter" idx="4"/>
          </p:nvPr>
        </p:nvPicPr>
        <p:blipFill>
          <a:blip r:embed="rId3"/>
          <a:stretch>
            <a:fillRect/>
          </a:stretch>
        </p:blipFill>
        <p:spPr>
          <a:xfrm>
            <a:off x="5419288" y="685800"/>
            <a:ext cx="5603846" cy="6025393"/>
          </a:xfrm>
        </p:spPr>
      </p:pic>
    </p:spTree>
    <p:extLst>
      <p:ext uri="{BB962C8B-B14F-4D97-AF65-F5344CB8AC3E}">
        <p14:creationId xmlns:p14="http://schemas.microsoft.com/office/powerpoint/2010/main" val="786516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835BE-9722-4D52-ABB8-C8EDC07F58E3}"/>
              </a:ext>
            </a:extLst>
          </p:cNvPr>
          <p:cNvSpPr>
            <a:spLocks noGrp="1"/>
          </p:cNvSpPr>
          <p:nvPr>
            <p:ph type="title"/>
          </p:nvPr>
        </p:nvSpPr>
        <p:spPr>
          <a:xfrm>
            <a:off x="382209" y="5561901"/>
            <a:ext cx="8534400" cy="755010"/>
          </a:xfrm>
        </p:spPr>
        <p:txBody>
          <a:bodyPr>
            <a:normAutofit fontScale="90000"/>
          </a:bodyPr>
          <a:lstStyle/>
          <a:p>
            <a:r>
              <a:rPr lang="en-US" sz="2200"/>
              <a:t>Output after running the main script</a:t>
            </a:r>
            <a:br>
              <a:rPr lang="en-US"/>
            </a:br>
            <a:endParaRPr lang="en-US" dirty="0"/>
          </a:p>
        </p:txBody>
      </p:sp>
      <p:pic>
        <p:nvPicPr>
          <p:cNvPr id="10" name="Content Placeholder 9">
            <a:extLst>
              <a:ext uri="{FF2B5EF4-FFF2-40B4-BE49-F238E27FC236}">
                <a16:creationId xmlns:a16="http://schemas.microsoft.com/office/drawing/2014/main" id="{70E7AFF3-3588-4325-8765-AF01DC7207C7}"/>
              </a:ext>
            </a:extLst>
          </p:cNvPr>
          <p:cNvPicPr>
            <a:picLocks noGrp="1" noChangeAspect="1"/>
          </p:cNvPicPr>
          <p:nvPr>
            <p:ph idx="1"/>
          </p:nvPr>
        </p:nvPicPr>
        <p:blipFill>
          <a:blip r:embed="rId2"/>
          <a:stretch>
            <a:fillRect/>
          </a:stretch>
        </p:blipFill>
        <p:spPr>
          <a:xfrm>
            <a:off x="239596" y="0"/>
            <a:ext cx="11513380" cy="6568580"/>
          </a:xfrm>
        </p:spPr>
      </p:pic>
    </p:spTree>
    <p:extLst>
      <p:ext uri="{BB962C8B-B14F-4D97-AF65-F5344CB8AC3E}">
        <p14:creationId xmlns:p14="http://schemas.microsoft.com/office/powerpoint/2010/main" val="2451397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4609862E-48F9-45AC-8D44-67A0268A7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5" y="2"/>
            <a:ext cx="12192000" cy="6858000"/>
          </a:xfrm>
          <a:prstGeom prst="rect">
            <a:avLst/>
          </a:prstGeom>
          <a:solidFill>
            <a:schemeClr val="bg2">
              <a:alpha val="60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54" name="Snip Diagonal Corner Rectangle 6">
            <a:extLst>
              <a:ext uri="{FF2B5EF4-FFF2-40B4-BE49-F238E27FC236}">
                <a16:creationId xmlns:a16="http://schemas.microsoft.com/office/drawing/2014/main" id="{2D5EEA8B-2D86-4D1D-96B3-6B8290303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snip2DiagRect">
            <a:avLst>
              <a:gd name="adj1" fmla="val 0"/>
              <a:gd name="adj2" fmla="val 37605"/>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9A6821D-55B7-44F4-8078-B70738FD6307}"/>
              </a:ext>
            </a:extLst>
          </p:cNvPr>
          <p:cNvSpPr>
            <a:spLocks noGrp="1"/>
          </p:cNvSpPr>
          <p:nvPr>
            <p:ph type="ctrTitle"/>
          </p:nvPr>
        </p:nvSpPr>
        <p:spPr>
          <a:xfrm>
            <a:off x="1675645" y="685799"/>
            <a:ext cx="8001000" cy="2971801"/>
          </a:xfrm>
        </p:spPr>
        <p:txBody>
          <a:bodyPr>
            <a:normAutofit/>
          </a:bodyPr>
          <a:lstStyle/>
          <a:p>
            <a:pPr>
              <a:lnSpc>
                <a:spcPct val="90000"/>
              </a:lnSpc>
            </a:pPr>
            <a:r>
              <a:rPr lang="en-US" b="1" dirty="0"/>
              <a:t>POC – Detect Faces in photo Album</a:t>
            </a:r>
            <a:br>
              <a:rPr lang="en-US" b="1" dirty="0"/>
            </a:br>
            <a:br>
              <a:rPr lang="en-US" b="1" dirty="0"/>
            </a:br>
            <a:endParaRPr lang="en-US" dirty="0"/>
          </a:p>
        </p:txBody>
      </p:sp>
      <p:sp>
        <p:nvSpPr>
          <p:cNvPr id="3" name="Content Placeholder 2">
            <a:extLst>
              <a:ext uri="{FF2B5EF4-FFF2-40B4-BE49-F238E27FC236}">
                <a16:creationId xmlns:a16="http://schemas.microsoft.com/office/drawing/2014/main" id="{BD14AA55-2274-406D-B4E9-8B4BA488E21E}"/>
              </a:ext>
            </a:extLst>
          </p:cNvPr>
          <p:cNvSpPr>
            <a:spLocks noGrp="1"/>
          </p:cNvSpPr>
          <p:nvPr>
            <p:ph type="subTitle" idx="1"/>
          </p:nvPr>
        </p:nvSpPr>
        <p:spPr>
          <a:xfrm>
            <a:off x="1588239" y="2675220"/>
            <a:ext cx="9250090" cy="3725580"/>
          </a:xfrm>
        </p:spPr>
        <p:style>
          <a:lnRef idx="2">
            <a:schemeClr val="dk1"/>
          </a:lnRef>
          <a:fillRef idx="1">
            <a:schemeClr val="lt1"/>
          </a:fillRef>
          <a:effectRef idx="0">
            <a:schemeClr val="dk1"/>
          </a:effectRef>
          <a:fontRef idx="minor">
            <a:schemeClr val="dk1"/>
          </a:fontRef>
        </p:style>
        <p:txBody>
          <a:bodyPr>
            <a:normAutofit/>
          </a:bodyPr>
          <a:lstStyle/>
          <a:p>
            <a:pPr marL="0" marR="0">
              <a:lnSpc>
                <a:spcPct val="90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This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Project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is using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CNTK 2.2</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to train model for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multiclass classification of objects in images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Our model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can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recognize faces by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lable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connected with picture types we are looking for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90000"/>
              </a:lnSpc>
              <a:spcBef>
                <a:spcPts val="0"/>
              </a:spcBef>
              <a:spcAft>
                <a:spcPts val="8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What can you find inside: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90000"/>
              </a:lnSpc>
              <a:spcBef>
                <a:spcPts val="0"/>
              </a:spcBef>
              <a:spcAft>
                <a:spcPts val="800"/>
              </a:spcAft>
              <a:buSzPts val="1000"/>
              <a:buFont typeface="Arial" panose="020B0604020202020204" pitchFamily="34" charset="0"/>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How to train a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multiclass classification for images</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using </a:t>
            </a:r>
            <a:r>
              <a:rPr lang="en-US" sz="1800" b="1" u="sng" dirty="0">
                <a:effectLst/>
                <a:latin typeface="Times New Roman" panose="02020603050405020304" pitchFamily="18" charset="0"/>
                <a:ea typeface="Times New Roman" panose="02020603050405020304" pitchFamily="18" charset="0"/>
                <a:cs typeface="Times New Roman" panose="02020603050405020304" pitchFamily="18" charset="0"/>
                <a:hlinkClick r:id="rId2"/>
              </a:rPr>
              <a:t>CNTK (Cognitive Toolkit)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US" sz="1800" b="1" u="sng" dirty="0">
                <a:effectLst/>
                <a:latin typeface="Times New Roman" panose="02020603050405020304" pitchFamily="18" charset="0"/>
                <a:ea typeface="Times New Roman" panose="02020603050405020304" pitchFamily="18" charset="0"/>
                <a:cs typeface="Times New Roman" panose="02020603050405020304" pitchFamily="18" charset="0"/>
                <a:hlinkClick r:id="rId3"/>
              </a:rPr>
              <a:t>Faster-RCNN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90000"/>
              </a:lnSpc>
              <a:spcBef>
                <a:spcPts val="0"/>
              </a:spcBef>
              <a:spcAft>
                <a:spcPts val="800"/>
              </a:spcAft>
              <a:buSzPts val="1000"/>
              <a:buFont typeface="Arial" panose="020B0604020202020204" pitchFamily="34" charset="0"/>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Training using pretrained </a:t>
            </a:r>
            <a:r>
              <a:rPr lang="en-US" sz="1800" b="1" u="sng" dirty="0" err="1">
                <a:effectLst/>
                <a:latin typeface="Times New Roman" panose="02020603050405020304" pitchFamily="18" charset="0"/>
                <a:ea typeface="Times New Roman" panose="02020603050405020304" pitchFamily="18" charset="0"/>
                <a:cs typeface="Times New Roman" panose="02020603050405020304" pitchFamily="18" charset="0"/>
                <a:hlinkClick r:id="rId4"/>
              </a:rPr>
              <a:t>AlexNet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model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90000"/>
              </a:lnSpc>
              <a:spcBef>
                <a:spcPts val="0"/>
              </a:spcBef>
              <a:spcAft>
                <a:spcPts val="800"/>
              </a:spcAft>
              <a:buSzPts val="1000"/>
              <a:buFont typeface="Arial" panose="020B0604020202020204" pitchFamily="34" charset="0"/>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How to </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prepare and label images in a dataset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used for training and testing the model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90000"/>
              </a:lnSpc>
              <a:spcBef>
                <a:spcPts val="0"/>
              </a:spcBef>
              <a:spcAft>
                <a:spcPts val="800"/>
              </a:spcAft>
              <a:buSzPts val="1000"/>
              <a:buFont typeface="Arial" panose="020B0604020202020204" pitchFamily="34" charset="0"/>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Working example with all the data and pretrained models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90000"/>
              </a:lnSpc>
              <a:buNone/>
            </a:pPr>
            <a:endParaRPr lang="en-US" sz="1000" b="1" dirty="0"/>
          </a:p>
        </p:txBody>
      </p:sp>
    </p:spTree>
    <p:extLst>
      <p:ext uri="{BB962C8B-B14F-4D97-AF65-F5344CB8AC3E}">
        <p14:creationId xmlns:p14="http://schemas.microsoft.com/office/powerpoint/2010/main" val="1909103739"/>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33" name="Rectangle 23">
            <a:extLst>
              <a:ext uri="{FF2B5EF4-FFF2-40B4-BE49-F238E27FC236}">
                <a16:creationId xmlns:a16="http://schemas.microsoft.com/office/drawing/2014/main" id="{ED2D7C63-562A-41C7-892E-0C73F5D59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A6821D-55B7-44F4-8078-B70738FD6307}"/>
              </a:ext>
            </a:extLst>
          </p:cNvPr>
          <p:cNvSpPr>
            <a:spLocks noGrp="1"/>
          </p:cNvSpPr>
          <p:nvPr>
            <p:ph type="ctrTitle"/>
          </p:nvPr>
        </p:nvSpPr>
        <p:spPr>
          <a:xfrm>
            <a:off x="5116738" y="685799"/>
            <a:ext cx="6159273" cy="2971801"/>
          </a:xfrm>
        </p:spPr>
        <p:txBody>
          <a:bodyPr>
            <a:normAutofit/>
          </a:bodyPr>
          <a:lstStyle/>
          <a:p>
            <a:r>
              <a:rPr lang="en-US" dirty="0"/>
              <a:t>What’s Next ?</a:t>
            </a:r>
          </a:p>
        </p:txBody>
      </p:sp>
      <p:sp>
        <p:nvSpPr>
          <p:cNvPr id="3" name="Content Placeholder 2">
            <a:extLst>
              <a:ext uri="{FF2B5EF4-FFF2-40B4-BE49-F238E27FC236}">
                <a16:creationId xmlns:a16="http://schemas.microsoft.com/office/drawing/2014/main" id="{BD14AA55-2274-406D-B4E9-8B4BA488E21E}"/>
              </a:ext>
            </a:extLst>
          </p:cNvPr>
          <p:cNvSpPr>
            <a:spLocks noGrp="1"/>
          </p:cNvSpPr>
          <p:nvPr>
            <p:ph type="subTitle" idx="1"/>
          </p:nvPr>
        </p:nvSpPr>
        <p:spPr>
          <a:xfrm>
            <a:off x="5115456" y="3843867"/>
            <a:ext cx="6167930" cy="1947333"/>
          </a:xfrm>
        </p:spPr>
        <p:txBody>
          <a:bodyPr>
            <a:normAutofit/>
          </a:bodyPr>
          <a:lstStyle/>
          <a:p>
            <a:pPr marL="0" indent="0">
              <a:buNone/>
            </a:pPr>
            <a:r>
              <a:rPr lang="en-US" sz="3200" b="1" dirty="0"/>
              <a:t>POC – Detect Faces in photo Album using Fast-RCNN and Faster-RCNN</a:t>
            </a:r>
          </a:p>
        </p:txBody>
      </p:sp>
      <p:pic>
        <p:nvPicPr>
          <p:cNvPr id="34" name="Picture 19" descr="White arrows painted on the asphalt">
            <a:extLst>
              <a:ext uri="{FF2B5EF4-FFF2-40B4-BE49-F238E27FC236}">
                <a16:creationId xmlns:a16="http://schemas.microsoft.com/office/drawing/2014/main" id="{BBFF8F5D-6BCF-86E2-E990-20C4CE10054B}"/>
              </a:ext>
            </a:extLst>
          </p:cNvPr>
          <p:cNvPicPr>
            <a:picLocks noChangeAspect="1"/>
          </p:cNvPicPr>
          <p:nvPr/>
        </p:nvPicPr>
        <p:blipFill rotWithShape="1">
          <a:blip r:embed="rId2"/>
          <a:srcRect l="27071" r="28108" b="-1"/>
          <a:stretch/>
        </p:blipFill>
        <p:spPr>
          <a:xfrm>
            <a:off x="20" y="10"/>
            <a:ext cx="4639713" cy="6857990"/>
          </a:xfrm>
          <a:prstGeom prst="rect">
            <a:avLst/>
          </a:prstGeom>
          <a:effectLst>
            <a:innerShdw blurRad="57150" dist="38100" dir="14460000">
              <a:prstClr val="black">
                <a:alpha val="70000"/>
              </a:prstClr>
            </a:innerShdw>
          </a:effectLst>
        </p:spPr>
      </p:pic>
      <p:grpSp>
        <p:nvGrpSpPr>
          <p:cNvPr id="35" name="Group 25">
            <a:extLst>
              <a:ext uri="{FF2B5EF4-FFF2-40B4-BE49-F238E27FC236}">
                <a16:creationId xmlns:a16="http://schemas.microsoft.com/office/drawing/2014/main" id="{6DF25E23-BE15-4E36-A700-59F0CE8C54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7" name="Straight Connector 26">
              <a:extLst>
                <a:ext uri="{FF2B5EF4-FFF2-40B4-BE49-F238E27FC236}">
                  <a16:creationId xmlns:a16="http://schemas.microsoft.com/office/drawing/2014/main" id="{2CE9353A-F333-4305-BED0-D126D75F5D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95D1D327-6D34-4AB1-BBCB-FFD18B927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C3D4CCB5-F27F-4868-B1D4-55D8654F0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55F00F96-8833-4C32-AD31-05286BC80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C22EE3D4-FE2C-4B01-BC8C-3CE2C6CC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68747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6DCB64DE-FB3A-4D83-9241-A0D26824B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19E59DB-FC07-4A8E-86F2-D83BEC7519C0}"/>
              </a:ext>
            </a:extLst>
          </p:cNvPr>
          <p:cNvSpPr>
            <a:spLocks noGrp="1"/>
          </p:cNvSpPr>
          <p:nvPr>
            <p:ph type="title"/>
          </p:nvPr>
        </p:nvSpPr>
        <p:spPr>
          <a:xfrm>
            <a:off x="665640" y="4414687"/>
            <a:ext cx="10250013" cy="1233251"/>
          </a:xfrm>
        </p:spPr>
        <p:txBody>
          <a:bodyPr vert="horz" lIns="91440" tIns="45720" rIns="91440" bIns="45720" rtlCol="0" anchor="b">
            <a:normAutofit fontScale="90000"/>
          </a:bodyPr>
          <a:lstStyle/>
          <a:p>
            <a:r>
              <a:rPr lang="en-US" sz="4400" dirty="0">
                <a:solidFill>
                  <a:srgbClr val="FFFFFF"/>
                </a:solidFill>
              </a:rPr>
              <a:t>Compare R-CNN versus Fast R-CNN</a:t>
            </a:r>
          </a:p>
        </p:txBody>
      </p:sp>
      <p:sp useBgFill="1">
        <p:nvSpPr>
          <p:cNvPr id="21" name="Snip Diagonal Corner Rectangle 6">
            <a:extLst>
              <a:ext uri="{FF2B5EF4-FFF2-40B4-BE49-F238E27FC236}">
                <a16:creationId xmlns:a16="http://schemas.microsoft.com/office/drawing/2014/main" id="{5E94C64B-831C-45FA-B484-591F4D577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702" y="606367"/>
            <a:ext cx="10948124" cy="3546637"/>
          </a:xfrm>
          <a:prstGeom prst="snip2DiagRect">
            <a:avLst>
              <a:gd name="adj1" fmla="val 13628"/>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video game&#10;&#10;Description automatically generated">
            <a:extLst>
              <a:ext uri="{FF2B5EF4-FFF2-40B4-BE49-F238E27FC236}">
                <a16:creationId xmlns:a16="http://schemas.microsoft.com/office/drawing/2014/main" id="{157D8EDE-978B-09CF-8AAC-A64EC0A2A599}"/>
              </a:ext>
            </a:extLst>
          </p:cNvPr>
          <p:cNvPicPr>
            <a:picLocks noChangeAspect="1"/>
          </p:cNvPicPr>
          <p:nvPr/>
        </p:nvPicPr>
        <p:blipFill>
          <a:blip r:embed="rId2"/>
          <a:stretch>
            <a:fillRect/>
          </a:stretch>
        </p:blipFill>
        <p:spPr>
          <a:xfrm>
            <a:off x="1097280" y="606368"/>
            <a:ext cx="10456545" cy="3578914"/>
          </a:xfrm>
          <a:prstGeom prst="rect">
            <a:avLst/>
          </a:prstGeom>
        </p:spPr>
      </p:pic>
      <p:grpSp>
        <p:nvGrpSpPr>
          <p:cNvPr id="23" name="Group 22">
            <a:extLst>
              <a:ext uri="{FF2B5EF4-FFF2-40B4-BE49-F238E27FC236}">
                <a16:creationId xmlns:a16="http://schemas.microsoft.com/office/drawing/2014/main" id="{AC96E397-7705-43C9-AC81-FA8EF1951D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F3610BCA-0EBE-4357-AAC0-13841E7C5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B60E1E24-3D98-4A53-A3AD-CBD84D94FA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67E51D9-454B-4095-9718-C6B1CDED97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A8E8BDB-294C-4025-A6C1-2FFDDA36F8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A0D27BDE-F887-4341-B91A-3145A6142E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68054632"/>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31" name="Group 13">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5" name="Straight Connector 14">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32" name="Rectangle 20">
            <a:extLst>
              <a:ext uri="{FF2B5EF4-FFF2-40B4-BE49-F238E27FC236}">
                <a16:creationId xmlns:a16="http://schemas.microsoft.com/office/drawing/2014/main" id="{BADDD09E-8094-4188-9090-C1C7840FE7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A6821D-55B7-44F4-8078-B70738FD6307}"/>
              </a:ext>
            </a:extLst>
          </p:cNvPr>
          <p:cNvSpPr>
            <a:spLocks noGrp="1"/>
          </p:cNvSpPr>
          <p:nvPr>
            <p:ph type="title"/>
          </p:nvPr>
        </p:nvSpPr>
        <p:spPr>
          <a:xfrm>
            <a:off x="6084114" y="5240864"/>
            <a:ext cx="4205003" cy="753535"/>
          </a:xfrm>
        </p:spPr>
        <p:txBody>
          <a:bodyPr vert="horz" lIns="91440" tIns="45720" rIns="91440" bIns="45720" rtlCol="0" anchor="ctr">
            <a:normAutofit fontScale="90000"/>
          </a:bodyPr>
          <a:lstStyle/>
          <a:p>
            <a:pPr>
              <a:lnSpc>
                <a:spcPct val="90000"/>
              </a:lnSpc>
            </a:pPr>
            <a:r>
              <a:rPr lang="en-US" sz="3200" b="1" dirty="0"/>
              <a:t>Data Set</a:t>
            </a:r>
            <a:br>
              <a:rPr lang="en-US" sz="3200" b="1" dirty="0"/>
            </a:br>
            <a:br>
              <a:rPr lang="en-US" sz="3200" b="1" dirty="0"/>
            </a:br>
            <a:endParaRPr lang="en-US" sz="3200" dirty="0"/>
          </a:p>
        </p:txBody>
      </p:sp>
      <p:sp>
        <p:nvSpPr>
          <p:cNvPr id="33" name="Snip Diagonal Corner Rectangle 24">
            <a:extLst>
              <a:ext uri="{FF2B5EF4-FFF2-40B4-BE49-F238E27FC236}">
                <a16:creationId xmlns:a16="http://schemas.microsoft.com/office/drawing/2014/main" id="{C58F6CE0-025D-40A5-AEF1-00954E3F9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5136155" cy="5286838"/>
          </a:xfrm>
          <a:prstGeom prst="snip2DiagRect">
            <a:avLst>
              <a:gd name="adj1" fmla="val 9954"/>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person and a child wearing party hats&#10;&#10;Description automatically generated with medium confidence">
            <a:extLst>
              <a:ext uri="{FF2B5EF4-FFF2-40B4-BE49-F238E27FC236}">
                <a16:creationId xmlns:a16="http://schemas.microsoft.com/office/drawing/2014/main" id="{314464EF-C702-0ABA-11E8-D92C40101753}"/>
              </a:ext>
            </a:extLst>
          </p:cNvPr>
          <p:cNvPicPr>
            <a:picLocks noGrp="1" noChangeAspect="1"/>
          </p:cNvPicPr>
          <p:nvPr>
            <p:ph sz="half" idx="2"/>
          </p:nvPr>
        </p:nvPicPr>
        <p:blipFill rotWithShape="1">
          <a:blip r:embed="rId2"/>
          <a:srcRect l="4650" r="2" b="2"/>
          <a:stretch/>
        </p:blipFill>
        <p:spPr>
          <a:xfrm>
            <a:off x="797205" y="786117"/>
            <a:ext cx="4809744" cy="4956048"/>
          </a:xfrm>
          <a:custGeom>
            <a:avLst/>
            <a:gdLst/>
            <a:ahLst/>
            <a:cxnLst/>
            <a:rect l="l" t="t" r="r" b="b"/>
            <a:pathLst>
              <a:path w="4809744" h="4956048">
                <a:moveTo>
                  <a:pt x="478762" y="0"/>
                </a:moveTo>
                <a:lnTo>
                  <a:pt x="4809744" y="0"/>
                </a:lnTo>
                <a:lnTo>
                  <a:pt x="4809744" y="4477286"/>
                </a:lnTo>
                <a:lnTo>
                  <a:pt x="4330982" y="4956048"/>
                </a:lnTo>
                <a:lnTo>
                  <a:pt x="0" y="4956048"/>
                </a:lnTo>
                <a:lnTo>
                  <a:pt x="0" y="478762"/>
                </a:lnTo>
                <a:close/>
              </a:path>
            </a:pathLst>
          </a:custGeom>
        </p:spPr>
      </p:pic>
      <p:sp>
        <p:nvSpPr>
          <p:cNvPr id="6" name="Rectangle 2">
            <a:extLst>
              <a:ext uri="{FF2B5EF4-FFF2-40B4-BE49-F238E27FC236}">
                <a16:creationId xmlns:a16="http://schemas.microsoft.com/office/drawing/2014/main" id="{68E053DA-48D4-F558-BE5B-6DBB8AE8F007}"/>
              </a:ext>
            </a:extLst>
          </p:cNvPr>
          <p:cNvSpPr>
            <a:spLocks noGrp="1" noChangeArrowheads="1"/>
          </p:cNvSpPr>
          <p:nvPr>
            <p:ph sz="half" idx="1"/>
          </p:nvPr>
        </p:nvSpPr>
        <p:spPr bwMode="auto">
          <a:xfrm>
            <a:off x="6095998" y="685800"/>
            <a:ext cx="4819653" cy="391981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eaLnBrk="1" fontAlgn="base" hangingPunct="1">
              <a:lnSpc>
                <a:spcPct val="90000"/>
              </a:lnSpc>
              <a:spcBef>
                <a:spcPct val="20000"/>
              </a:spcBef>
              <a:spcAft>
                <a:spcPts val="600"/>
              </a:spcAft>
              <a:tabLst>
                <a:tab pos="457200" algn="l"/>
              </a:tabLst>
            </a:pPr>
            <a:r>
              <a:rPr kumimoji="0" lang="en-US" altLang="en-US" sz="1400" b="0" i="0" u="none" strike="noStrike" normalizeH="0" baseline="0" dirty="0">
                <a:ln>
                  <a:noFill/>
                </a:ln>
                <a:solidFill>
                  <a:schemeClr val="bg2">
                    <a:lumMod val="75000"/>
                  </a:schemeClr>
                </a:solidFill>
                <a:latin typeface="+mn-lt"/>
              </a:rPr>
              <a:t>We wanted to be as close as possible to real world scenario so our dataset consists of </a:t>
            </a:r>
            <a:r>
              <a:rPr kumimoji="0" lang="en-US" altLang="en-US" sz="1400" b="1" i="0" u="none" strike="noStrike" normalizeH="0" baseline="0" dirty="0">
                <a:ln>
                  <a:noFill/>
                </a:ln>
                <a:solidFill>
                  <a:schemeClr val="bg2">
                    <a:lumMod val="75000"/>
                  </a:schemeClr>
                </a:solidFill>
                <a:latin typeface="+mn-lt"/>
              </a:rPr>
              <a:t>real pictures from family birthday event.</a:t>
            </a:r>
            <a:r>
              <a:rPr kumimoji="0" lang="en-US" altLang="en-US" sz="1400" b="0" i="0" u="none" strike="noStrike" normalizeH="0" baseline="0" dirty="0">
                <a:ln>
                  <a:noFill/>
                </a:ln>
                <a:solidFill>
                  <a:schemeClr val="bg2">
                    <a:lumMod val="75000"/>
                  </a:schemeClr>
                </a:solidFill>
                <a:latin typeface="+mn-lt"/>
              </a:rPr>
              <a:t> In our POC we used images scaled to </a:t>
            </a:r>
            <a:r>
              <a:rPr kumimoji="0" lang="en-US" altLang="en-US" sz="1400" b="1" i="0" u="none" strike="noStrike" normalizeH="0" baseline="0" dirty="0">
                <a:ln>
                  <a:noFill/>
                </a:ln>
                <a:solidFill>
                  <a:schemeClr val="bg2">
                    <a:lumMod val="75000"/>
                  </a:schemeClr>
                </a:solidFill>
                <a:latin typeface="+mn-lt"/>
              </a:rPr>
              <a:t>max of 1000px on the wide side</a:t>
            </a:r>
            <a:endParaRPr kumimoji="0" lang="en-US" altLang="en-US" sz="1400" b="0" i="0" u="none" strike="noStrike" normalizeH="0" baseline="0" dirty="0">
              <a:ln>
                <a:noFill/>
              </a:ln>
              <a:solidFill>
                <a:schemeClr val="bg2">
                  <a:lumMod val="75000"/>
                </a:schemeClr>
              </a:solidFill>
              <a:latin typeface="+mn-lt"/>
            </a:endParaRPr>
          </a:p>
          <a:p>
            <a:pPr marL="0" marR="0" lvl="0" indent="0" eaLnBrk="1" fontAlgn="base" hangingPunct="1">
              <a:lnSpc>
                <a:spcPct val="90000"/>
              </a:lnSpc>
              <a:spcBef>
                <a:spcPct val="20000"/>
              </a:spcBef>
              <a:spcAft>
                <a:spcPts val="600"/>
              </a:spcAft>
              <a:tabLst>
                <a:tab pos="457200" algn="l"/>
              </a:tabLst>
            </a:pPr>
            <a:r>
              <a:rPr kumimoji="0" lang="en-US" altLang="en-US" sz="1400" b="1" i="0" u="none" strike="noStrike" normalizeH="0" baseline="0" dirty="0">
                <a:ln>
                  <a:noFill/>
                </a:ln>
                <a:solidFill>
                  <a:schemeClr val="bg2">
                    <a:lumMod val="75000"/>
                  </a:schemeClr>
                </a:solidFill>
                <a:latin typeface="+mn-lt"/>
              </a:rPr>
              <a:t>Every picture usually consists of multiple types of objects</a:t>
            </a:r>
            <a:r>
              <a:rPr kumimoji="0" lang="en-US" altLang="en-US" sz="1400" b="0" i="0" u="none" strike="noStrike" normalizeH="0" baseline="0" dirty="0">
                <a:ln>
                  <a:noFill/>
                </a:ln>
                <a:solidFill>
                  <a:schemeClr val="bg2">
                    <a:lumMod val="75000"/>
                  </a:schemeClr>
                </a:solidFill>
                <a:latin typeface="+mn-lt"/>
              </a:rPr>
              <a:t> we are looking for</a:t>
            </a:r>
          </a:p>
          <a:p>
            <a:pPr marL="0" marR="0" lvl="0" indent="0" eaLnBrk="1" fontAlgn="base" hangingPunct="1">
              <a:lnSpc>
                <a:spcPct val="90000"/>
              </a:lnSpc>
              <a:spcBef>
                <a:spcPct val="20000"/>
              </a:spcBef>
              <a:spcAft>
                <a:spcPts val="600"/>
              </a:spcAft>
              <a:tabLst>
                <a:tab pos="457200" algn="l"/>
              </a:tabLst>
            </a:pPr>
            <a:r>
              <a:rPr kumimoji="0" lang="en-US" altLang="en-US" sz="1400" b="0" i="0" u="none" strike="noStrike" normalizeH="0" baseline="0" dirty="0">
                <a:ln>
                  <a:noFill/>
                </a:ln>
                <a:solidFill>
                  <a:schemeClr val="bg2">
                    <a:lumMod val="75000"/>
                  </a:schemeClr>
                </a:solidFill>
                <a:latin typeface="+mn-lt"/>
              </a:rPr>
              <a:t> We used total of </a:t>
            </a:r>
            <a:r>
              <a:rPr kumimoji="0" lang="en-US" altLang="en-US" sz="1400" b="1" i="0" u="none" strike="noStrike" normalizeH="0" baseline="0" dirty="0">
                <a:ln>
                  <a:noFill/>
                </a:ln>
                <a:solidFill>
                  <a:schemeClr val="bg2">
                    <a:lumMod val="75000"/>
                  </a:schemeClr>
                </a:solidFill>
                <a:latin typeface="+mn-lt"/>
              </a:rPr>
              <a:t>50 images</a:t>
            </a:r>
            <a:r>
              <a:rPr kumimoji="0" lang="en-US" altLang="en-US" sz="1400" b="0" i="0" u="none" strike="noStrike" normalizeH="0" baseline="0" dirty="0">
                <a:ln>
                  <a:noFill/>
                </a:ln>
                <a:solidFill>
                  <a:schemeClr val="bg2">
                    <a:lumMod val="75000"/>
                  </a:schemeClr>
                </a:solidFill>
                <a:latin typeface="+mn-lt"/>
              </a:rPr>
              <a:t> to train and test our model from which we used:</a:t>
            </a:r>
          </a:p>
          <a:p>
            <a:pPr marL="0" marR="0" lvl="0" indent="0" eaLnBrk="1" fontAlgn="base" hangingPunct="1">
              <a:lnSpc>
                <a:spcPct val="90000"/>
              </a:lnSpc>
              <a:spcBef>
                <a:spcPct val="20000"/>
              </a:spcBef>
              <a:spcAft>
                <a:spcPts val="600"/>
              </a:spcAft>
              <a:tabLst>
                <a:tab pos="457200" algn="l"/>
              </a:tabLst>
            </a:pPr>
            <a:r>
              <a:rPr kumimoji="0" lang="en-US" altLang="en-US" sz="1400" b="1" i="0" u="none" strike="noStrike" normalizeH="0" baseline="0" dirty="0">
                <a:ln>
                  <a:noFill/>
                </a:ln>
                <a:solidFill>
                  <a:schemeClr val="bg2">
                    <a:lumMod val="75000"/>
                  </a:schemeClr>
                </a:solidFill>
                <a:latin typeface="+mn-lt"/>
              </a:rPr>
              <a:t>23 images in positive set</a:t>
            </a:r>
            <a:r>
              <a:rPr kumimoji="0" lang="en-US" altLang="en-US" sz="1400" b="0" i="0" u="none" strike="noStrike" normalizeH="0" baseline="0" dirty="0">
                <a:ln>
                  <a:noFill/>
                </a:ln>
                <a:solidFill>
                  <a:schemeClr val="bg2">
                    <a:lumMod val="75000"/>
                  </a:schemeClr>
                </a:solidFill>
                <a:latin typeface="+mn-lt"/>
              </a:rPr>
              <a:t> for training the model. </a:t>
            </a:r>
          </a:p>
          <a:p>
            <a:pPr marL="0" marR="0" lvl="0" indent="0" eaLnBrk="1" fontAlgn="base" hangingPunct="1">
              <a:lnSpc>
                <a:spcPct val="90000"/>
              </a:lnSpc>
              <a:spcBef>
                <a:spcPct val="20000"/>
              </a:spcBef>
              <a:spcAft>
                <a:spcPts val="600"/>
              </a:spcAft>
              <a:tabLst>
                <a:tab pos="457200" algn="l"/>
              </a:tabLst>
            </a:pPr>
            <a:r>
              <a:rPr kumimoji="0" lang="en-US" altLang="en-US" sz="1400" b="1" i="0" u="none" strike="noStrike" normalizeH="0" baseline="0" dirty="0">
                <a:ln>
                  <a:noFill/>
                </a:ln>
                <a:solidFill>
                  <a:schemeClr val="bg2">
                    <a:lumMod val="75000"/>
                  </a:schemeClr>
                </a:solidFill>
                <a:latin typeface="+mn-lt"/>
              </a:rPr>
              <a:t>11 images in negative set</a:t>
            </a:r>
            <a:r>
              <a:rPr kumimoji="0" lang="en-US" altLang="en-US" sz="1400" b="0" i="0" u="none" strike="noStrike" normalizeH="0" baseline="0" dirty="0">
                <a:ln>
                  <a:noFill/>
                </a:ln>
                <a:solidFill>
                  <a:schemeClr val="bg2">
                    <a:lumMod val="75000"/>
                  </a:schemeClr>
                </a:solidFill>
                <a:latin typeface="+mn-lt"/>
              </a:rPr>
              <a:t> for training the model. Those images should not contain any objects that we are interested in detecting</a:t>
            </a:r>
          </a:p>
          <a:p>
            <a:pPr marL="0" marR="0" lvl="0" indent="0" eaLnBrk="1" fontAlgn="base" hangingPunct="1">
              <a:lnSpc>
                <a:spcPct val="90000"/>
              </a:lnSpc>
              <a:spcBef>
                <a:spcPct val="20000"/>
              </a:spcBef>
              <a:spcAft>
                <a:spcPts val="600"/>
              </a:spcAft>
              <a:tabLst>
                <a:tab pos="457200" algn="l"/>
              </a:tabLst>
            </a:pPr>
            <a:r>
              <a:rPr kumimoji="0" lang="en-US" altLang="en-US" sz="1400" b="1" i="0" u="none" strike="noStrike" normalizeH="0" baseline="0" dirty="0">
                <a:ln>
                  <a:noFill/>
                </a:ln>
                <a:solidFill>
                  <a:schemeClr val="bg2">
                    <a:lumMod val="75000"/>
                  </a:schemeClr>
                </a:solidFill>
                <a:latin typeface="+mn-lt"/>
              </a:rPr>
              <a:t>29 images in test Images set</a:t>
            </a:r>
            <a:r>
              <a:rPr kumimoji="0" lang="en-US" altLang="en-US" sz="1400" b="0" i="0" u="none" strike="noStrike" normalizeH="0" baseline="0" dirty="0">
                <a:ln>
                  <a:noFill/>
                </a:ln>
                <a:solidFill>
                  <a:schemeClr val="bg2">
                    <a:lumMod val="75000"/>
                  </a:schemeClr>
                </a:solidFill>
                <a:latin typeface="+mn-lt"/>
              </a:rPr>
              <a:t> for testing and evaluating the model. </a:t>
            </a:r>
          </a:p>
        </p:txBody>
      </p:sp>
      <p:grpSp>
        <p:nvGrpSpPr>
          <p:cNvPr id="25" name="Group 24">
            <a:extLst>
              <a:ext uri="{FF2B5EF4-FFF2-40B4-BE49-F238E27FC236}">
                <a16:creationId xmlns:a16="http://schemas.microsoft.com/office/drawing/2014/main" id="{D8025A22-9C86-4108-A289-BD5650A8E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6" name="Straight Connector 25">
              <a:extLst>
                <a:ext uri="{FF2B5EF4-FFF2-40B4-BE49-F238E27FC236}">
                  <a16:creationId xmlns:a16="http://schemas.microsoft.com/office/drawing/2014/main" id="{59A3623F-EF59-4F0B-9030-79CB7F9950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EBD0F53-A43D-414A-8653-E9F1D36103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908661C0-6128-4F64-8EDF-2D73D5F476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C8AFEF08-AFBA-4125-B170-D3EB3E11D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A0E13BF-B4CA-4B20-A5DD-50ABBAEC7B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86442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7C08167-CFBF-4DCB-8E96-04970AB110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7" name="Straight Connector 26">
              <a:extLst>
                <a:ext uri="{FF2B5EF4-FFF2-40B4-BE49-F238E27FC236}">
                  <a16:creationId xmlns:a16="http://schemas.microsoft.com/office/drawing/2014/main" id="{82AB236E-3A06-4660-8CAC-76D68F90A5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F9EDA09C-3BE4-42FE-9F11-C3AC64F2E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8DC8663-F36E-48C0-AFDE-8DC2D7BD6F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4D90957B-E13E-454D-B812-E6716E7DEB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D630C507-BE71-4AEB-ABDB-AC2BAB3DA6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33" name="Rectangle 32">
            <a:extLst>
              <a:ext uri="{FF2B5EF4-FFF2-40B4-BE49-F238E27FC236}">
                <a16:creationId xmlns:a16="http://schemas.microsoft.com/office/drawing/2014/main" id="{321515B3-D7DF-4C4F-A467-0453818807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20">
            <a:extLst>
              <a:ext uri="{FF2B5EF4-FFF2-40B4-BE49-F238E27FC236}">
                <a16:creationId xmlns:a16="http://schemas.microsoft.com/office/drawing/2014/main" id="{794CA637-711B-4692-C2DD-4A98337F8155}"/>
              </a:ext>
            </a:extLst>
          </p:cNvPr>
          <p:cNvSpPr>
            <a:spLocks noGrp="1"/>
          </p:cNvSpPr>
          <p:nvPr>
            <p:ph type="title"/>
          </p:nvPr>
        </p:nvSpPr>
        <p:spPr>
          <a:xfrm>
            <a:off x="3978579" y="4487332"/>
            <a:ext cx="5627158" cy="1507067"/>
          </a:xfrm>
        </p:spPr>
        <p:txBody>
          <a:bodyPr vert="horz" lIns="91440" tIns="45720" rIns="91440" bIns="45720" rtlCol="0" anchor="ctr">
            <a:normAutofit fontScale="90000"/>
          </a:bodyPr>
          <a:lstStyle/>
          <a:p>
            <a:r>
              <a:rPr lang="en-US" dirty="0"/>
              <a:t>Final Output Using Faster RCNN</a:t>
            </a:r>
            <a:br>
              <a:rPr lang="en-US" dirty="0"/>
            </a:br>
            <a:endParaRPr lang="en-US" dirty="0"/>
          </a:p>
        </p:txBody>
      </p:sp>
      <p:pic>
        <p:nvPicPr>
          <p:cNvPr id="20" name="Content Placeholder 19" descr="A person and a group of children&#10;&#10;Description automatically generated with low confidence">
            <a:extLst>
              <a:ext uri="{FF2B5EF4-FFF2-40B4-BE49-F238E27FC236}">
                <a16:creationId xmlns:a16="http://schemas.microsoft.com/office/drawing/2014/main" id="{CE647579-15CF-9265-641B-28E2A86E2269}"/>
              </a:ext>
            </a:extLst>
          </p:cNvPr>
          <p:cNvPicPr>
            <a:picLocks noGrp="1" noChangeAspect="1"/>
          </p:cNvPicPr>
          <p:nvPr>
            <p:ph sz="half" idx="2"/>
          </p:nvPr>
        </p:nvPicPr>
        <p:blipFill rotWithShape="1">
          <a:blip r:embed="rId2"/>
          <a:srcRect l="7173" r="9573" b="4"/>
          <a:stretch/>
        </p:blipFill>
        <p:spPr>
          <a:xfrm>
            <a:off x="831" y="10"/>
            <a:ext cx="3502025" cy="4206230"/>
          </a:xfrm>
          <a:prstGeom prst="rect">
            <a:avLst/>
          </a:prstGeom>
          <a:effectLst>
            <a:innerShdw blurRad="57150" dist="38100" dir="14460000">
              <a:prstClr val="black">
                <a:alpha val="70000"/>
              </a:prstClr>
            </a:innerShdw>
          </a:effectLst>
        </p:spPr>
      </p:pic>
      <p:pic>
        <p:nvPicPr>
          <p:cNvPr id="10" name="Picture 9">
            <a:extLst>
              <a:ext uri="{FF2B5EF4-FFF2-40B4-BE49-F238E27FC236}">
                <a16:creationId xmlns:a16="http://schemas.microsoft.com/office/drawing/2014/main" id="{7E6C1AE6-86E4-96EE-A2F9-A680ACB80A28}"/>
              </a:ext>
            </a:extLst>
          </p:cNvPr>
          <p:cNvPicPr>
            <a:picLocks noChangeAspect="1"/>
          </p:cNvPicPr>
          <p:nvPr/>
        </p:nvPicPr>
        <p:blipFill rotWithShape="1">
          <a:blip r:embed="rId3"/>
          <a:srcRect l="7471" r="5" b="5"/>
          <a:stretch/>
        </p:blipFill>
        <p:spPr>
          <a:xfrm>
            <a:off x="-2343" y="4206240"/>
            <a:ext cx="3505199" cy="2651760"/>
          </a:xfrm>
          <a:prstGeom prst="rect">
            <a:avLst/>
          </a:prstGeom>
          <a:effectLst>
            <a:innerShdw blurRad="57150" dist="38100" dir="14460000">
              <a:prstClr val="black">
                <a:alpha val="70000"/>
              </a:prstClr>
            </a:innerShdw>
          </a:effectLst>
        </p:spPr>
      </p:pic>
      <p:pic>
        <p:nvPicPr>
          <p:cNvPr id="23" name="Content Placeholder 22" descr="A picture containing person, indoor&#10;&#10;Description automatically generated">
            <a:extLst>
              <a:ext uri="{FF2B5EF4-FFF2-40B4-BE49-F238E27FC236}">
                <a16:creationId xmlns:a16="http://schemas.microsoft.com/office/drawing/2014/main" id="{95BC4900-E3A9-BD84-9A38-B62B52D74193}"/>
              </a:ext>
            </a:extLst>
          </p:cNvPr>
          <p:cNvPicPr>
            <a:picLocks noGrp="1" noChangeAspect="1"/>
          </p:cNvPicPr>
          <p:nvPr>
            <p:ph sz="half" idx="1"/>
          </p:nvPr>
        </p:nvPicPr>
        <p:blipFill>
          <a:blip r:embed="rId4"/>
          <a:stretch>
            <a:fillRect/>
          </a:stretch>
        </p:blipFill>
        <p:spPr bwMode="auto">
          <a:xfrm>
            <a:off x="3502856" y="-1"/>
            <a:ext cx="4533947" cy="368300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5" name="Group 34">
            <a:extLst>
              <a:ext uri="{FF2B5EF4-FFF2-40B4-BE49-F238E27FC236}">
                <a16:creationId xmlns:a16="http://schemas.microsoft.com/office/drawing/2014/main" id="{1D0D9B5C-0C7A-4DB1-BD34-5F267130C7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55" name="Straight Connector 35">
              <a:extLst>
                <a:ext uri="{FF2B5EF4-FFF2-40B4-BE49-F238E27FC236}">
                  <a16:creationId xmlns:a16="http://schemas.microsoft.com/office/drawing/2014/main" id="{B9667085-F7BD-4A03-92CF-22ED6F2B46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4411341-4997-4B9D-BB9B-4BF14574AC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F868991E-A4D1-4796-86E1-C2DC1C97E9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CC468045-48FC-43D1-9CAC-BB8A5598B6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8E9FBD81-3F27-4C7D-8DEA-3E15112C50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19406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1" name="Rectangle 20">
            <a:extLst>
              <a:ext uri="{FF2B5EF4-FFF2-40B4-BE49-F238E27FC236}">
                <a16:creationId xmlns:a16="http://schemas.microsoft.com/office/drawing/2014/main" id="{762362DE-7747-4D8B-99FA-8E36F0B15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19E59DB-FC07-4A8E-86F2-D83BEC7519C0}"/>
              </a:ext>
            </a:extLst>
          </p:cNvPr>
          <p:cNvSpPr>
            <a:spLocks noGrp="1"/>
          </p:cNvSpPr>
          <p:nvPr>
            <p:ph type="title"/>
          </p:nvPr>
        </p:nvSpPr>
        <p:spPr>
          <a:xfrm>
            <a:off x="5135754" y="628617"/>
            <a:ext cx="6368858" cy="3028983"/>
          </a:xfrm>
        </p:spPr>
        <p:txBody>
          <a:bodyPr vert="horz" lIns="91440" tIns="45720" rIns="91440" bIns="45720" rtlCol="0" anchor="b">
            <a:normAutofit/>
          </a:bodyPr>
          <a:lstStyle/>
          <a:p>
            <a:r>
              <a:rPr lang="en-US" sz="4800" dirty="0"/>
              <a:t>		Thank you!</a:t>
            </a:r>
          </a:p>
        </p:txBody>
      </p:sp>
      <p:pic>
        <p:nvPicPr>
          <p:cNvPr id="8" name="Graphic 7" descr="Handshake">
            <a:extLst>
              <a:ext uri="{FF2B5EF4-FFF2-40B4-BE49-F238E27FC236}">
                <a16:creationId xmlns:a16="http://schemas.microsoft.com/office/drawing/2014/main" id="{1EB00B7F-2974-ECC4-5139-22818144E3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6633" y="1264416"/>
            <a:ext cx="4004489" cy="4004489"/>
          </a:xfrm>
          <a:prstGeom prst="rect">
            <a:avLst/>
          </a:prstGeom>
          <a:ln w="15875">
            <a:solidFill>
              <a:srgbClr val="FFFFFF">
                <a:alpha val="40000"/>
              </a:srgbClr>
            </a:solidFill>
          </a:ln>
          <a:effectLst>
            <a:innerShdw blurRad="57150" dist="38100" dir="14460000">
              <a:prstClr val="black">
                <a:alpha val="70000"/>
              </a:prstClr>
            </a:innerShdw>
          </a:effectLst>
        </p:spPr>
      </p:pic>
      <p:grpSp>
        <p:nvGrpSpPr>
          <p:cNvPr id="23" name="Group 22">
            <a:extLst>
              <a:ext uri="{FF2B5EF4-FFF2-40B4-BE49-F238E27FC236}">
                <a16:creationId xmlns:a16="http://schemas.microsoft.com/office/drawing/2014/main" id="{25123E6E-F713-4254-A6BF-358CC8EC6C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2F690FE0-5412-4598-8AD6-769BB36E2C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B4850BB6-6709-408E-BEFD-24DC5E3C29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A03B410-983E-40D8-A4EA-2BB747CB00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12B92421-6A58-4A51-AB7D-B97EA85E3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9D092B0B-C6FB-4CDC-ABE8-5C817CAC6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74017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83" name="Rectangle 82">
            <a:extLst>
              <a:ext uri="{FF2B5EF4-FFF2-40B4-BE49-F238E27FC236}">
                <a16:creationId xmlns:a16="http://schemas.microsoft.com/office/drawing/2014/main" id="{1511F85B-5967-428B-BE8B-819A79813D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Green dialogue boxes">
            <a:extLst>
              <a:ext uri="{FF2B5EF4-FFF2-40B4-BE49-F238E27FC236}">
                <a16:creationId xmlns:a16="http://schemas.microsoft.com/office/drawing/2014/main" id="{B0174A42-96BB-B2E0-3648-58DED55B008B}"/>
              </a:ext>
            </a:extLst>
          </p:cNvPr>
          <p:cNvPicPr>
            <a:picLocks noChangeAspect="1"/>
          </p:cNvPicPr>
          <p:nvPr/>
        </p:nvPicPr>
        <p:blipFill rotWithShape="1">
          <a:blip r:embed="rId2">
            <a:grayscl/>
          </a:blip>
          <a:srcRect t="16699" b="15734"/>
          <a:stretch/>
        </p:blipFill>
        <p:spPr>
          <a:xfrm>
            <a:off x="20" y="10"/>
            <a:ext cx="12191980" cy="6857990"/>
          </a:xfrm>
          <a:prstGeom prst="rect">
            <a:avLst/>
          </a:prstGeom>
        </p:spPr>
      </p:pic>
      <p:sp>
        <p:nvSpPr>
          <p:cNvPr id="85" name="Snip Diagonal Corner Rectangle 6">
            <a:extLst>
              <a:ext uri="{FF2B5EF4-FFF2-40B4-BE49-F238E27FC236}">
                <a16:creationId xmlns:a16="http://schemas.microsoft.com/office/drawing/2014/main" id="{28DA8D05-CF65-4382-8BF4-2A08754DB5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1075" cy="6857998"/>
          </a:xfrm>
          <a:prstGeom prst="snip2DiagRect">
            <a:avLst>
              <a:gd name="adj1" fmla="val 0"/>
              <a:gd name="adj2" fmla="val 42414"/>
            </a:avLst>
          </a:prstGeom>
          <a:gradFill>
            <a:gsLst>
              <a:gs pos="2000">
                <a:schemeClr val="dk2">
                  <a:tint val="97000"/>
                  <a:hueMod val="92000"/>
                  <a:satMod val="169000"/>
                  <a:lumMod val="164000"/>
                  <a:alpha val="79000"/>
                </a:schemeClr>
              </a:gs>
              <a:gs pos="100000">
                <a:schemeClr val="dk2">
                  <a:shade val="96000"/>
                  <a:satMod val="120000"/>
                  <a:lumMod val="90000"/>
                  <a:alpha val="88000"/>
                </a:schemeClr>
              </a:gs>
            </a:gsLst>
          </a:gradFill>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E19E59DB-FC07-4A8E-86F2-D83BEC7519C0}"/>
              </a:ext>
            </a:extLst>
          </p:cNvPr>
          <p:cNvSpPr>
            <a:spLocks noGrp="1"/>
          </p:cNvSpPr>
          <p:nvPr>
            <p:ph type="title"/>
          </p:nvPr>
        </p:nvSpPr>
        <p:spPr>
          <a:xfrm>
            <a:off x="571273" y="42334"/>
            <a:ext cx="11556995" cy="4953000"/>
          </a:xfrm>
        </p:spPr>
        <p:txBody>
          <a:bodyPr vert="horz" lIns="91440" tIns="45720" rIns="91440" bIns="45720" rtlCol="0" anchor="b">
            <a:normAutofit/>
          </a:bodyPr>
          <a:lstStyle/>
          <a:p>
            <a:pPr>
              <a:lnSpc>
                <a:spcPct val="90000"/>
              </a:lnSpc>
            </a:pPr>
            <a:r>
              <a:rPr lang="en-US" sz="2000" b="1" dirty="0">
                <a:highlight>
                  <a:srgbClr val="FF0000"/>
                </a:highlight>
              </a:rPr>
              <a:t>This project was completed using below references and collaboration from </a:t>
            </a:r>
            <a:r>
              <a:rPr lang="en-US" sz="2000" b="1" dirty="0" err="1">
                <a:highlight>
                  <a:srgbClr val="FF0000"/>
                </a:highlight>
              </a:rPr>
              <a:t>MicROsoft</a:t>
            </a:r>
            <a:r>
              <a:rPr lang="en-US" sz="2000" b="1" dirty="0">
                <a:highlight>
                  <a:srgbClr val="FF0000"/>
                </a:highlight>
              </a:rPr>
              <a:t> Partner vendor and Microsoft research </a:t>
            </a:r>
            <a:r>
              <a:rPr lang="en-US" sz="2000" b="1" dirty="0" err="1">
                <a:highlight>
                  <a:srgbClr val="FF0000"/>
                </a:highlight>
              </a:rPr>
              <a:t>Github</a:t>
            </a:r>
            <a:r>
              <a:rPr lang="en-US" sz="2000" b="1" dirty="0">
                <a:highlight>
                  <a:srgbClr val="FF0000"/>
                </a:highlight>
              </a:rPr>
              <a:t> repo. </a:t>
            </a:r>
            <a:br>
              <a:rPr lang="en-US" sz="2000" b="1" dirty="0">
                <a:highlight>
                  <a:srgbClr val="FF0000"/>
                </a:highlight>
              </a:rPr>
            </a:br>
            <a:r>
              <a:rPr lang="en-US" sz="2000" b="1" dirty="0">
                <a:highlight>
                  <a:srgbClr val="FF0000"/>
                </a:highlight>
              </a:rPr>
              <a:t>All images in PPT </a:t>
            </a:r>
            <a:r>
              <a:rPr lang="en-US" sz="2000" b="1" dirty="0">
                <a:solidFill>
                  <a:srgbClr val="92D050"/>
                </a:solidFill>
                <a:highlight>
                  <a:srgbClr val="FF0000"/>
                </a:highlight>
              </a:rPr>
              <a:t>except</a:t>
            </a:r>
            <a:r>
              <a:rPr lang="en-US" sz="2000" b="1" dirty="0">
                <a:highlight>
                  <a:srgbClr val="FF0000"/>
                </a:highlight>
              </a:rPr>
              <a:t> test / train data set &amp; outputs are from web or </a:t>
            </a:r>
            <a:r>
              <a:rPr lang="en-US" sz="2000" b="1" dirty="0" err="1">
                <a:highlight>
                  <a:srgbClr val="FF0000"/>
                </a:highlight>
              </a:rPr>
              <a:t>github</a:t>
            </a:r>
            <a:r>
              <a:rPr lang="en-US" sz="2000" b="1" dirty="0">
                <a:highlight>
                  <a:srgbClr val="FF0000"/>
                </a:highlight>
              </a:rPr>
              <a:t> listed below</a:t>
            </a:r>
            <a:br>
              <a:rPr lang="en-US" sz="2000" b="1" dirty="0">
                <a:highlight>
                  <a:srgbClr val="FF0000"/>
                </a:highlight>
              </a:rPr>
            </a:br>
            <a:br>
              <a:rPr lang="en-US" sz="1200" dirty="0"/>
            </a:br>
            <a:br>
              <a:rPr lang="en-US" sz="1200" dirty="0"/>
            </a:br>
            <a:r>
              <a:rPr lang="en-US" sz="1200" dirty="0">
                <a:solidFill>
                  <a:schemeClr val="bg1"/>
                </a:solidFill>
              </a:rPr>
              <a:t>https://docs.microsoft.com/en-us/cognitive-toolkit/</a:t>
            </a:r>
            <a:br>
              <a:rPr lang="en-US" sz="1200" dirty="0">
                <a:solidFill>
                  <a:schemeClr val="bg1"/>
                </a:solidFill>
              </a:rPr>
            </a:br>
            <a:r>
              <a:rPr lang="en-US" sz="1200" dirty="0">
                <a:solidFill>
                  <a:schemeClr val="bg1"/>
                </a:solidFill>
                <a:hlinkClick r:id="rId3">
                  <a:extLst>
                    <a:ext uri="{A12FA001-AC4F-418D-AE19-62706E023703}">
                      <ahyp:hlinkClr xmlns:ahyp="http://schemas.microsoft.com/office/drawing/2018/hyperlinkcolor" val="tx"/>
                    </a:ext>
                  </a:extLst>
                </a:hlinkClick>
              </a:rPr>
              <a:t>https://github.com/karolzak/cntk-hotel-pictures-classificator</a:t>
            </a:r>
            <a:r>
              <a:rPr lang="en-US" sz="1200" dirty="0">
                <a:solidFill>
                  <a:schemeClr val="bg1"/>
                </a:solidFill>
              </a:rPr>
              <a:t>y/</a:t>
            </a:r>
            <a:br>
              <a:rPr lang="en-US" sz="1200" dirty="0">
                <a:solidFill>
                  <a:schemeClr val="bg1"/>
                </a:solidFill>
              </a:rPr>
            </a:br>
            <a:r>
              <a:rPr lang="en-US" sz="1200" dirty="0">
                <a:solidFill>
                  <a:schemeClr val="bg1"/>
                </a:solidFill>
              </a:rPr>
              <a:t>https://analyticsindiamag.com/r-cnn-vs-fast-r-cnn-vs-faster-r-cnn-a-comparative-guide/</a:t>
            </a:r>
            <a:br>
              <a:rPr lang="en-US" sz="1200" dirty="0">
                <a:solidFill>
                  <a:schemeClr val="bg1"/>
                </a:solidFill>
              </a:rPr>
            </a:br>
            <a:br>
              <a:rPr lang="en-US" sz="1200" dirty="0">
                <a:solidFill>
                  <a:schemeClr val="bg1"/>
                </a:solidFill>
              </a:rPr>
            </a:br>
            <a:br>
              <a:rPr lang="en-US" sz="1200" dirty="0"/>
            </a:br>
            <a:br>
              <a:rPr lang="en-US" sz="1200" dirty="0"/>
            </a:br>
            <a:br>
              <a:rPr lang="en-US" sz="1200" dirty="0"/>
            </a:br>
            <a:br>
              <a:rPr lang="en-US" sz="1200" dirty="0"/>
            </a:br>
            <a:br>
              <a:rPr lang="en-US" sz="1200" dirty="0"/>
            </a:br>
            <a:br>
              <a:rPr lang="en-US" sz="1200" dirty="0"/>
            </a:br>
            <a:br>
              <a:rPr lang="en-US" sz="1200" dirty="0"/>
            </a:br>
            <a:endParaRPr lang="en-US" sz="1200" dirty="0"/>
          </a:p>
        </p:txBody>
      </p:sp>
      <p:grpSp>
        <p:nvGrpSpPr>
          <p:cNvPr id="87" name="Group 86">
            <a:extLst>
              <a:ext uri="{FF2B5EF4-FFF2-40B4-BE49-F238E27FC236}">
                <a16:creationId xmlns:a16="http://schemas.microsoft.com/office/drawing/2014/main" id="{E0C6252F-9468-4CFE-8A28-0DFE703FB7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11344" y="9144"/>
            <a:ext cx="6080656" cy="6163733"/>
            <a:chOff x="6108170" y="8467"/>
            <a:chExt cx="6080656" cy="6163733"/>
          </a:xfrm>
        </p:grpSpPr>
        <p:cxnSp>
          <p:nvCxnSpPr>
            <p:cNvPr id="88" name="Straight Connector 87">
              <a:extLst>
                <a:ext uri="{FF2B5EF4-FFF2-40B4-BE49-F238E27FC236}">
                  <a16:creationId xmlns:a16="http://schemas.microsoft.com/office/drawing/2014/main" id="{F873F8F7-6FEE-4BB3-94A3-78B5C2FF1D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9" name="Straight Connector 88">
              <a:extLst>
                <a:ext uri="{FF2B5EF4-FFF2-40B4-BE49-F238E27FC236}">
                  <a16:creationId xmlns:a16="http://schemas.microsoft.com/office/drawing/2014/main" id="{FF5B2264-1E71-4A5B-ABFC-2832FD78EC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C6E0A76D-9460-46B8-BD58-9E9BF9CEB3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47E3790F-67C5-42CD-B933-75C6F3250A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4EF3C2C4-F6BB-4D14-8577-3649162D0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32407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2E9BC-188C-4271-9AF6-19DE0A3D19AD}"/>
              </a:ext>
            </a:extLst>
          </p:cNvPr>
          <p:cNvSpPr>
            <a:spLocks noGrp="1"/>
          </p:cNvSpPr>
          <p:nvPr>
            <p:ph type="title"/>
          </p:nvPr>
        </p:nvSpPr>
        <p:spPr>
          <a:xfrm>
            <a:off x="1904300" y="5545124"/>
            <a:ext cx="8044153" cy="1507067"/>
          </a:xfrm>
        </p:spPr>
        <p:txBody>
          <a:bodyPr>
            <a:normAutofit fontScale="90000"/>
          </a:bodyPr>
          <a:lstStyle/>
          <a:p>
            <a:r>
              <a:rPr lang="en-US" dirty="0"/>
              <a:t>Deep Learning Frameworks to Choose ?</a:t>
            </a:r>
            <a:br>
              <a:rPr lang="en-US" dirty="0"/>
            </a:br>
            <a:endParaRPr lang="en-US" dirty="0"/>
          </a:p>
        </p:txBody>
      </p:sp>
      <p:pic>
        <p:nvPicPr>
          <p:cNvPr id="6" name="Picture Placeholder 5">
            <a:extLst>
              <a:ext uri="{FF2B5EF4-FFF2-40B4-BE49-F238E27FC236}">
                <a16:creationId xmlns:a16="http://schemas.microsoft.com/office/drawing/2014/main" id="{22160571-D457-4A46-93AF-BB8F2C6B95B5}"/>
              </a:ext>
            </a:extLst>
          </p:cNvPr>
          <p:cNvPicPr>
            <a:picLocks noGrp="1" noChangeAspect="1"/>
          </p:cNvPicPr>
          <p:nvPr>
            <p:ph idx="1"/>
          </p:nvPr>
        </p:nvPicPr>
        <p:blipFill>
          <a:blip r:embed="rId2"/>
          <a:stretch>
            <a:fillRect/>
          </a:stretch>
        </p:blipFill>
        <p:spPr>
          <a:xfrm>
            <a:off x="2708665" y="773884"/>
            <a:ext cx="5945180" cy="3614738"/>
          </a:xfrm>
        </p:spPr>
      </p:pic>
      <p:sp>
        <p:nvSpPr>
          <p:cNvPr id="4" name="Text Placeholder 3">
            <a:extLst>
              <a:ext uri="{FF2B5EF4-FFF2-40B4-BE49-F238E27FC236}">
                <a16:creationId xmlns:a16="http://schemas.microsoft.com/office/drawing/2014/main" id="{C18F719D-FD76-4604-AE02-7879EA7A1387}"/>
              </a:ext>
            </a:extLst>
          </p:cNvPr>
          <p:cNvSpPr>
            <a:spLocks noGrp="1"/>
          </p:cNvSpPr>
          <p:nvPr>
            <p:ph type="body" sz="quarter" idx="4294967295"/>
          </p:nvPr>
        </p:nvSpPr>
        <p:spPr>
          <a:xfrm>
            <a:off x="2708665" y="4731392"/>
            <a:ext cx="5945180" cy="813732"/>
          </a:xfrm>
        </p:spPr>
        <p:txBody>
          <a:bodyPr>
            <a:noAutofit/>
          </a:bodyPr>
          <a:lstStyle/>
          <a:p>
            <a:r>
              <a:rPr lang="en-US" sz="1100" dirty="0"/>
              <a:t>The above figure, Deep Learning Frameworks, summarizes most of the popular opensource deep network repositories in GitHub. The ranking is based on the number of stars awarded by developers in GitHub. The numbers were compiled at the beginning of May of 2017.</a:t>
            </a:r>
          </a:p>
        </p:txBody>
      </p:sp>
    </p:spTree>
    <p:extLst>
      <p:ext uri="{BB962C8B-B14F-4D97-AF65-F5344CB8AC3E}">
        <p14:creationId xmlns:p14="http://schemas.microsoft.com/office/powerpoint/2010/main" val="1346938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CAA7C92B-3913-4456-B772-5A0852FDB750}"/>
              </a:ext>
            </a:extLst>
          </p:cNvPr>
          <p:cNvSpPr>
            <a:spLocks noGrp="1"/>
          </p:cNvSpPr>
          <p:nvPr>
            <p:ph type="title"/>
          </p:nvPr>
        </p:nvSpPr>
        <p:spPr>
          <a:xfrm>
            <a:off x="961464" y="5103160"/>
            <a:ext cx="10175315" cy="802690"/>
          </a:xfrm>
        </p:spPr>
        <p:txBody>
          <a:bodyPr>
            <a:normAutofit fontScale="90000"/>
          </a:bodyPr>
          <a:lstStyle/>
          <a:p>
            <a:br>
              <a:rPr lang="en-US" dirty="0"/>
            </a:br>
            <a:r>
              <a:rPr lang="en-US" dirty="0"/>
              <a:t>What is CNTK ?</a:t>
            </a:r>
            <a:br>
              <a:rPr lang="en-US" dirty="0"/>
            </a:br>
            <a:endParaRPr lang="en-US" dirty="0"/>
          </a:p>
        </p:txBody>
      </p:sp>
      <p:pic>
        <p:nvPicPr>
          <p:cNvPr id="18" name="Picture Placeholder 17">
            <a:extLst>
              <a:ext uri="{FF2B5EF4-FFF2-40B4-BE49-F238E27FC236}">
                <a16:creationId xmlns:a16="http://schemas.microsoft.com/office/drawing/2014/main" id="{8E936819-72C1-46E5-AAC4-2D35C279DF76}"/>
              </a:ext>
            </a:extLst>
          </p:cNvPr>
          <p:cNvPicPr>
            <a:picLocks noGrp="1" noChangeAspect="1"/>
          </p:cNvPicPr>
          <p:nvPr>
            <p:ph idx="1"/>
          </p:nvPr>
        </p:nvPicPr>
        <p:blipFill>
          <a:blip r:embed="rId2"/>
          <a:stretch>
            <a:fillRect/>
          </a:stretch>
        </p:blipFill>
        <p:spPr>
          <a:xfrm>
            <a:off x="961464" y="864984"/>
            <a:ext cx="8330453" cy="3989404"/>
          </a:xfrm>
        </p:spPr>
      </p:pic>
    </p:spTree>
    <p:extLst>
      <p:ext uri="{BB962C8B-B14F-4D97-AF65-F5344CB8AC3E}">
        <p14:creationId xmlns:p14="http://schemas.microsoft.com/office/powerpoint/2010/main" val="649303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0D26F17-6983-491B-A39F-640395CFFA87}"/>
              </a:ext>
            </a:extLst>
          </p:cNvPr>
          <p:cNvSpPr>
            <a:spLocks noGrp="1"/>
          </p:cNvSpPr>
          <p:nvPr>
            <p:ph type="title"/>
          </p:nvPr>
        </p:nvSpPr>
        <p:spPr>
          <a:xfrm>
            <a:off x="684212" y="4169804"/>
            <a:ext cx="8534400" cy="2688196"/>
          </a:xfrm>
        </p:spPr>
        <p:txBody>
          <a:bodyPr>
            <a:normAutofit/>
          </a:bodyPr>
          <a:lstStyle/>
          <a:p>
            <a:r>
              <a:rPr lang="en-US" dirty="0"/>
              <a:t>Which platform to choose ?</a:t>
            </a:r>
            <a:br>
              <a:rPr lang="en-US" dirty="0"/>
            </a:br>
            <a:br>
              <a:rPr lang="en-US" dirty="0"/>
            </a:br>
            <a:br>
              <a:rPr lang="en-US" dirty="0"/>
            </a:br>
            <a:endParaRPr lang="en-US" dirty="0"/>
          </a:p>
        </p:txBody>
      </p:sp>
      <p:pic>
        <p:nvPicPr>
          <p:cNvPr id="10" name="Picture Placeholder 9">
            <a:extLst>
              <a:ext uri="{FF2B5EF4-FFF2-40B4-BE49-F238E27FC236}">
                <a16:creationId xmlns:a16="http://schemas.microsoft.com/office/drawing/2014/main" id="{1AD102C8-E881-4CE6-A59F-B1DE9AB269D4}"/>
              </a:ext>
            </a:extLst>
          </p:cNvPr>
          <p:cNvPicPr>
            <a:picLocks noGrp="1" noChangeAspect="1"/>
          </p:cNvPicPr>
          <p:nvPr>
            <p:ph idx="1"/>
          </p:nvPr>
        </p:nvPicPr>
        <p:blipFill>
          <a:blip r:embed="rId2"/>
          <a:stretch>
            <a:fillRect/>
          </a:stretch>
        </p:blipFill>
        <p:spPr>
          <a:xfrm>
            <a:off x="1617334" y="699089"/>
            <a:ext cx="5963482" cy="3353268"/>
          </a:xfrm>
        </p:spPr>
      </p:pic>
      <p:sp>
        <p:nvSpPr>
          <p:cNvPr id="12" name="Text Placeholder 11">
            <a:extLst>
              <a:ext uri="{FF2B5EF4-FFF2-40B4-BE49-F238E27FC236}">
                <a16:creationId xmlns:a16="http://schemas.microsoft.com/office/drawing/2014/main" id="{FB1EB3FB-499C-48E5-982D-B4A9EC762E93}"/>
              </a:ext>
            </a:extLst>
          </p:cNvPr>
          <p:cNvSpPr>
            <a:spLocks noGrp="1"/>
          </p:cNvSpPr>
          <p:nvPr>
            <p:ph type="body" sz="half" idx="4294967295"/>
          </p:nvPr>
        </p:nvSpPr>
        <p:spPr>
          <a:xfrm>
            <a:off x="8324675" y="1192461"/>
            <a:ext cx="3657600" cy="2090738"/>
          </a:xfrm>
        </p:spPr>
        <p:txBody>
          <a:bodyPr/>
          <a:lstStyle/>
          <a:p>
            <a:r>
              <a:rPr lang="en-US" dirty="0"/>
              <a:t>CNTK can be scaled beyond single machine. </a:t>
            </a:r>
          </a:p>
          <a:p>
            <a:r>
              <a:rPr lang="en-US" dirty="0"/>
              <a:t>CNTK on Azure has superior distributed system performance</a:t>
            </a:r>
          </a:p>
        </p:txBody>
      </p:sp>
    </p:spTree>
    <p:extLst>
      <p:ext uri="{BB962C8B-B14F-4D97-AF65-F5344CB8AC3E}">
        <p14:creationId xmlns:p14="http://schemas.microsoft.com/office/powerpoint/2010/main" val="3899835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62CE031E-EE35-4AA7-9784-8050933277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73" name="Straight Connector 72">
              <a:extLst>
                <a:ext uri="{FF2B5EF4-FFF2-40B4-BE49-F238E27FC236}">
                  <a16:creationId xmlns:a16="http://schemas.microsoft.com/office/drawing/2014/main" id="{118D62D3-5800-4F4A-95BE-C1A2BB8B23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4C9E4F52-5D94-4242-AC69-EE6A23FAB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22CC7C0-D1D6-4FF0-A60C-1AEB9C8736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99B43E48-8275-4871-8745-F5CB75CFDB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E87ED701-F942-4771-8F92-6EFCC2E8E0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5AA79BB1-5F99-4EAE-BE46-3E8A719EFB6D}"/>
              </a:ext>
            </a:extLst>
          </p:cNvPr>
          <p:cNvSpPr>
            <a:spLocks noGrp="1"/>
          </p:cNvSpPr>
          <p:nvPr>
            <p:ph type="title"/>
          </p:nvPr>
        </p:nvSpPr>
        <p:spPr>
          <a:xfrm>
            <a:off x="684212" y="4487332"/>
            <a:ext cx="8534400" cy="1507067"/>
          </a:xfrm>
        </p:spPr>
        <p:txBody>
          <a:bodyPr vert="horz" lIns="91440" tIns="45720" rIns="91440" bIns="45720" rtlCol="0" anchor="ctr">
            <a:normAutofit fontScale="90000"/>
          </a:bodyPr>
          <a:lstStyle/>
          <a:p>
            <a:pPr>
              <a:lnSpc>
                <a:spcPct val="90000"/>
              </a:lnSpc>
            </a:pPr>
            <a:r>
              <a:rPr lang="en-US" sz="3300" b="1" dirty="0"/>
              <a:t>CNN Winners of ImageNet Classification Challenge by Error rate </a:t>
            </a:r>
            <a:br>
              <a:rPr lang="en-US" sz="3300" dirty="0"/>
            </a:br>
            <a:endParaRPr lang="en-US" sz="3300" dirty="0"/>
          </a:p>
        </p:txBody>
      </p:sp>
      <p:pic>
        <p:nvPicPr>
          <p:cNvPr id="5" name="Picture 4" descr="Chart, bar chart&#10;&#10;Description automatically generated">
            <a:extLst>
              <a:ext uri="{FF2B5EF4-FFF2-40B4-BE49-F238E27FC236}">
                <a16:creationId xmlns:a16="http://schemas.microsoft.com/office/drawing/2014/main" id="{8F5D707F-7D09-42E4-4F02-ABD75A88DDA2}"/>
              </a:ext>
            </a:extLst>
          </p:cNvPr>
          <p:cNvPicPr>
            <a:picLocks noChangeAspect="1"/>
          </p:cNvPicPr>
          <p:nvPr/>
        </p:nvPicPr>
        <p:blipFill rotWithShape="1">
          <a:blip r:embed="rId2"/>
          <a:srcRect l="4827" r="26810"/>
          <a:stretch/>
        </p:blipFill>
        <p:spPr>
          <a:xfrm>
            <a:off x="1190547" y="733647"/>
            <a:ext cx="4506142" cy="3575884"/>
          </a:xfrm>
          <a:prstGeom prst="rect">
            <a:avLst/>
          </a:prstGeom>
          <a:effectLst>
            <a:innerShdw blurRad="57150" dist="38100" dir="14460000">
              <a:prstClr val="black">
                <a:alpha val="70000"/>
              </a:prstClr>
            </a:innerShdw>
          </a:effectLst>
        </p:spPr>
      </p:pic>
      <p:sp>
        <p:nvSpPr>
          <p:cNvPr id="4" name="Text Placeholder 3">
            <a:extLst>
              <a:ext uri="{FF2B5EF4-FFF2-40B4-BE49-F238E27FC236}">
                <a16:creationId xmlns:a16="http://schemas.microsoft.com/office/drawing/2014/main" id="{5805FC6B-B962-42BC-8E0F-02CE911929BB}"/>
              </a:ext>
            </a:extLst>
          </p:cNvPr>
          <p:cNvSpPr>
            <a:spLocks noGrp="1"/>
          </p:cNvSpPr>
          <p:nvPr>
            <p:ph type="body" idx="1"/>
          </p:nvPr>
        </p:nvSpPr>
        <p:spPr>
          <a:xfrm>
            <a:off x="6499654" y="733647"/>
            <a:ext cx="4419171" cy="3575884"/>
          </a:xfrm>
        </p:spPr>
        <p:txBody>
          <a:bodyPr vert="horz" lIns="91440" tIns="45720" rIns="91440" bIns="45720" rtlCol="0" anchor="ctr">
            <a:normAutofit/>
          </a:bodyPr>
          <a:lstStyle/>
          <a:p>
            <a:pPr marL="171450" indent="-171450">
              <a:lnSpc>
                <a:spcPct val="90000"/>
              </a:lnSpc>
              <a:buFont typeface="Wingdings 3" panose="05040102010807070707" pitchFamily="18" charset="2"/>
              <a:buChar char=""/>
            </a:pPr>
            <a:r>
              <a:rPr lang="en-US" sz="800" b="1" dirty="0" err="1"/>
              <a:t>LeNet</a:t>
            </a:r>
            <a:r>
              <a:rPr lang="en-US" sz="800" b="1" dirty="0"/>
              <a:t> (1990s):</a:t>
            </a:r>
            <a:r>
              <a:rPr lang="en-US" sz="800" dirty="0"/>
              <a:t> First Convolutional Neural Network </a:t>
            </a:r>
            <a:r>
              <a:rPr lang="en-US" sz="800" dirty="0" err="1"/>
              <a:t>developed.In</a:t>
            </a:r>
            <a:r>
              <a:rPr lang="en-US" sz="800" dirty="0"/>
              <a:t> the years from late 1990s to early 2010s convolutional neural network were in incubation. </a:t>
            </a:r>
          </a:p>
          <a:p>
            <a:pPr marL="171450" indent="-171450">
              <a:lnSpc>
                <a:spcPct val="90000"/>
              </a:lnSpc>
              <a:buFont typeface="Wingdings 3" panose="05040102010807070707" pitchFamily="18" charset="2"/>
              <a:buChar char=""/>
            </a:pPr>
            <a:r>
              <a:rPr lang="en-US" sz="800" b="1" dirty="0" err="1"/>
              <a:t>AlexNet</a:t>
            </a:r>
            <a:r>
              <a:rPr lang="en-US" sz="800" b="1" dirty="0"/>
              <a:t> (2012) – </a:t>
            </a:r>
            <a:r>
              <a:rPr lang="en-US" sz="800" dirty="0"/>
              <a:t>In 2012, Alex </a:t>
            </a:r>
            <a:r>
              <a:rPr lang="en-US" sz="800" dirty="0" err="1"/>
              <a:t>Krizhevsky</a:t>
            </a:r>
            <a:r>
              <a:rPr lang="en-US" sz="800" dirty="0"/>
              <a:t> (and others) released </a:t>
            </a:r>
            <a:r>
              <a:rPr lang="en-US" sz="800" dirty="0" err="1">
                <a:hlinkClick r:id="rId3"/>
              </a:rPr>
              <a:t>AlexNet</a:t>
            </a:r>
            <a:r>
              <a:rPr lang="en-US" sz="800" dirty="0"/>
              <a:t> which was a deeper and much wider version of the </a:t>
            </a:r>
            <a:r>
              <a:rPr lang="en-US" sz="800" dirty="0" err="1"/>
              <a:t>LeNet</a:t>
            </a:r>
            <a:r>
              <a:rPr lang="en-US" sz="800" dirty="0"/>
              <a:t> </a:t>
            </a:r>
          </a:p>
          <a:p>
            <a:pPr marL="171450" indent="-171450">
              <a:lnSpc>
                <a:spcPct val="90000"/>
              </a:lnSpc>
              <a:buFont typeface="Wingdings 3" panose="05040102010807070707" pitchFamily="18" charset="2"/>
              <a:buChar char=""/>
            </a:pPr>
            <a:r>
              <a:rPr lang="en-US" sz="800" b="1" dirty="0"/>
              <a:t>ZF Net (2013) –</a:t>
            </a:r>
            <a:r>
              <a:rPr lang="en-US" sz="800" dirty="0"/>
              <a:t> The ILSVRC 2013 winner was a Convolutional Network from Matthew </a:t>
            </a:r>
            <a:r>
              <a:rPr lang="en-US" sz="800" dirty="0" err="1"/>
              <a:t>Zeiler</a:t>
            </a:r>
            <a:r>
              <a:rPr lang="en-US" sz="800" dirty="0"/>
              <a:t> and Rob Fergus. It became known as the </a:t>
            </a:r>
            <a:r>
              <a:rPr lang="en-US" sz="800" dirty="0" err="1">
                <a:hlinkClick r:id="rId4"/>
              </a:rPr>
              <a:t>ZFNet</a:t>
            </a:r>
            <a:r>
              <a:rPr lang="en-US" sz="800" dirty="0"/>
              <a:t> (short for </a:t>
            </a:r>
            <a:r>
              <a:rPr lang="en-US" sz="800" dirty="0" err="1"/>
              <a:t>Zeiler</a:t>
            </a:r>
            <a:r>
              <a:rPr lang="en-US" sz="800" dirty="0"/>
              <a:t> &amp; Fergus Net). It was an improvement on </a:t>
            </a:r>
            <a:r>
              <a:rPr lang="en-US" sz="800" dirty="0" err="1"/>
              <a:t>AlexNet</a:t>
            </a:r>
            <a:r>
              <a:rPr lang="en-US" sz="800" dirty="0"/>
              <a:t> by tweaking the architecture hyperparameters.</a:t>
            </a:r>
          </a:p>
          <a:p>
            <a:pPr marL="171450" indent="-171450">
              <a:lnSpc>
                <a:spcPct val="90000"/>
              </a:lnSpc>
              <a:buFont typeface="Wingdings 3" panose="05040102010807070707" pitchFamily="18" charset="2"/>
              <a:buChar char=""/>
            </a:pPr>
            <a:r>
              <a:rPr lang="en-US" sz="800" b="1" dirty="0" err="1"/>
              <a:t>GoogLeNet</a:t>
            </a:r>
            <a:r>
              <a:rPr lang="en-US" sz="800" b="1" dirty="0"/>
              <a:t> (2014) – </a:t>
            </a:r>
            <a:r>
              <a:rPr lang="en-US" sz="800" dirty="0"/>
              <a:t>The ILSVRC 2014 winner was a Convolutional Network from </a:t>
            </a:r>
            <a:r>
              <a:rPr lang="en-US" sz="800" dirty="0" err="1">
                <a:hlinkClick r:id="rId5"/>
              </a:rPr>
              <a:t>Szegedy</a:t>
            </a:r>
            <a:r>
              <a:rPr lang="en-US" sz="800" dirty="0">
                <a:hlinkClick r:id="rId5"/>
              </a:rPr>
              <a:t> et al.</a:t>
            </a:r>
            <a:r>
              <a:rPr lang="en-US" sz="800" dirty="0"/>
              <a:t> from Google. Its main contribution was the development of an </a:t>
            </a:r>
            <a:r>
              <a:rPr lang="en-US" sz="800" i="1" dirty="0"/>
              <a:t>Inception Module</a:t>
            </a:r>
            <a:r>
              <a:rPr lang="en-US" sz="800" dirty="0"/>
              <a:t> that dramatically reduced the number of parameters in the network (4M, compared to </a:t>
            </a:r>
            <a:r>
              <a:rPr lang="en-US" sz="800" dirty="0" err="1"/>
              <a:t>AlexNet</a:t>
            </a:r>
            <a:r>
              <a:rPr lang="en-US" sz="800" dirty="0"/>
              <a:t> with 60M).</a:t>
            </a:r>
          </a:p>
          <a:p>
            <a:pPr marL="171450" indent="-171450">
              <a:lnSpc>
                <a:spcPct val="90000"/>
              </a:lnSpc>
              <a:buFont typeface="Wingdings 3" panose="05040102010807070707" pitchFamily="18" charset="2"/>
              <a:buChar char=""/>
            </a:pPr>
            <a:r>
              <a:rPr lang="en-US" sz="800" b="1" dirty="0" err="1"/>
              <a:t>VGGNet</a:t>
            </a:r>
            <a:r>
              <a:rPr lang="en-US" sz="800" b="1" dirty="0"/>
              <a:t> (2014) –</a:t>
            </a:r>
            <a:r>
              <a:rPr lang="en-US" sz="800" dirty="0"/>
              <a:t> The runner-up in ILSVRC 2014 was the network that became known as the </a:t>
            </a:r>
            <a:r>
              <a:rPr lang="en-US" sz="800" dirty="0" err="1">
                <a:hlinkClick r:id="rId6"/>
              </a:rPr>
              <a:t>VGGNet</a:t>
            </a:r>
            <a:r>
              <a:rPr lang="en-US" sz="800" dirty="0"/>
              <a:t>. Its main contribution was in showing that the depth of the network (number of layers) is a critical component for good performance.</a:t>
            </a:r>
          </a:p>
          <a:p>
            <a:pPr marL="171450" indent="-171450">
              <a:lnSpc>
                <a:spcPct val="90000"/>
              </a:lnSpc>
              <a:buFont typeface="Wingdings 3" panose="05040102010807070707" pitchFamily="18" charset="2"/>
              <a:buChar char=""/>
            </a:pPr>
            <a:r>
              <a:rPr lang="en-US" sz="800" b="1" dirty="0" err="1"/>
              <a:t>ResNets</a:t>
            </a:r>
            <a:r>
              <a:rPr lang="en-US" sz="800" b="1" dirty="0"/>
              <a:t> (2015) – </a:t>
            </a:r>
            <a:r>
              <a:rPr lang="en-US" sz="800" dirty="0">
                <a:hlinkClick r:id="rId7"/>
              </a:rPr>
              <a:t>Residual Network</a:t>
            </a:r>
            <a:r>
              <a:rPr lang="en-US" sz="800" dirty="0"/>
              <a:t> developed by </a:t>
            </a:r>
            <a:r>
              <a:rPr lang="en-US" sz="800" dirty="0" err="1"/>
              <a:t>Kaiming</a:t>
            </a:r>
            <a:r>
              <a:rPr lang="en-US" sz="800" dirty="0"/>
              <a:t> He (and others) was the winner of ILSVRC 2015. </a:t>
            </a:r>
            <a:r>
              <a:rPr lang="en-US" sz="800" dirty="0" err="1"/>
              <a:t>ResNets</a:t>
            </a:r>
            <a:r>
              <a:rPr lang="en-US" sz="800" dirty="0"/>
              <a:t> are currently by far state of the art Convolutional Neural Network models and are the default choice for using </a:t>
            </a:r>
            <a:r>
              <a:rPr lang="en-US" sz="800" dirty="0" err="1"/>
              <a:t>ConvNets</a:t>
            </a:r>
            <a:r>
              <a:rPr lang="en-US" sz="800" dirty="0"/>
              <a:t> in practice (as of May 2016).</a:t>
            </a:r>
          </a:p>
          <a:p>
            <a:pPr marL="171450" indent="-171450">
              <a:lnSpc>
                <a:spcPct val="90000"/>
              </a:lnSpc>
              <a:buFont typeface="Wingdings 3" panose="05040102010807070707" pitchFamily="18" charset="2"/>
              <a:buChar char=""/>
            </a:pPr>
            <a:r>
              <a:rPr lang="en-US" sz="800" b="1" dirty="0" err="1"/>
              <a:t>DenseNet</a:t>
            </a:r>
            <a:r>
              <a:rPr lang="en-US" sz="800" b="1" dirty="0"/>
              <a:t> (August 2016) – </a:t>
            </a:r>
            <a:r>
              <a:rPr lang="en-US" sz="800" dirty="0"/>
              <a:t>Recently published by Gao Huang (and others), the </a:t>
            </a:r>
            <a:r>
              <a:rPr lang="en-US" sz="800" dirty="0">
                <a:hlinkClick r:id="rId8"/>
              </a:rPr>
              <a:t>Densely Connected Convolutional Network</a:t>
            </a:r>
            <a:r>
              <a:rPr lang="en-US" sz="800" dirty="0"/>
              <a:t> has each layer directly connected to every other layer in a feed-forward fashion. The </a:t>
            </a:r>
            <a:r>
              <a:rPr lang="en-US" sz="800" dirty="0" err="1"/>
              <a:t>DenseNet</a:t>
            </a:r>
            <a:r>
              <a:rPr lang="en-US" sz="800" dirty="0"/>
              <a:t> has been shown to obtain significant improvements over previous state-of-the-art architectures on five highly competitive object recognition benchmark tasks. Check out the Torch implementation </a:t>
            </a:r>
            <a:r>
              <a:rPr lang="en-US" sz="800" dirty="0">
                <a:hlinkClick r:id="rId9"/>
              </a:rPr>
              <a:t>here</a:t>
            </a:r>
            <a:r>
              <a:rPr lang="en-US" sz="800" dirty="0"/>
              <a:t>.</a:t>
            </a:r>
          </a:p>
          <a:p>
            <a:pPr>
              <a:lnSpc>
                <a:spcPct val="90000"/>
              </a:lnSpc>
              <a:buFont typeface="Wingdings 3" panose="05040102010807070707" pitchFamily="18" charset="2"/>
              <a:buChar char=""/>
            </a:pPr>
            <a:endParaRPr lang="en-US" sz="800" dirty="0"/>
          </a:p>
        </p:txBody>
      </p:sp>
    </p:spTree>
    <p:extLst>
      <p:ext uri="{BB962C8B-B14F-4D97-AF65-F5344CB8AC3E}">
        <p14:creationId xmlns:p14="http://schemas.microsoft.com/office/powerpoint/2010/main" val="1416671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2CE031E-EE35-4AA7-9784-8050933277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3" name="Straight Connector 22">
              <a:extLst>
                <a:ext uri="{FF2B5EF4-FFF2-40B4-BE49-F238E27FC236}">
                  <a16:creationId xmlns:a16="http://schemas.microsoft.com/office/drawing/2014/main" id="{118D62D3-5800-4F4A-95BE-C1A2BB8B23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C9E4F52-5D94-4242-AC69-EE6A23FAB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22CC7C0-D1D6-4FF0-A60C-1AEB9C8736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9B43E48-8275-4871-8745-F5CB75CFDB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87ED701-F942-4771-8F92-6EFCC2E8E0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ECB66A50-DDA3-4779-8A7D-3481B5B0DB77}"/>
              </a:ext>
            </a:extLst>
          </p:cNvPr>
          <p:cNvSpPr>
            <a:spLocks noGrp="1"/>
          </p:cNvSpPr>
          <p:nvPr>
            <p:ph type="title"/>
          </p:nvPr>
        </p:nvSpPr>
        <p:spPr>
          <a:xfrm>
            <a:off x="8194088" y="490492"/>
            <a:ext cx="3643435" cy="4063754"/>
          </a:xfrm>
        </p:spPr>
        <p:txBody>
          <a:bodyPr vert="horz" lIns="91440" tIns="45720" rIns="91440" bIns="45720" rtlCol="0" anchor="ctr">
            <a:normAutofit/>
          </a:bodyPr>
          <a:lstStyle/>
          <a:p>
            <a:r>
              <a:rPr lang="en-US" sz="3600"/>
              <a:t>How Does CNN WorKS ?</a:t>
            </a:r>
            <a:endParaRPr lang="en-US" sz="3600" dirty="0"/>
          </a:p>
        </p:txBody>
      </p:sp>
      <p:sp>
        <p:nvSpPr>
          <p:cNvPr id="7" name="Text Placeholder 6">
            <a:extLst>
              <a:ext uri="{FF2B5EF4-FFF2-40B4-BE49-F238E27FC236}">
                <a16:creationId xmlns:a16="http://schemas.microsoft.com/office/drawing/2014/main" id="{A8F3812D-1B2C-4932-9FAD-DF450334B6E4}"/>
              </a:ext>
            </a:extLst>
          </p:cNvPr>
          <p:cNvSpPr>
            <a:spLocks noGrp="1"/>
          </p:cNvSpPr>
          <p:nvPr>
            <p:ph type="body" sz="half" idx="2"/>
          </p:nvPr>
        </p:nvSpPr>
        <p:spPr>
          <a:xfrm>
            <a:off x="684212" y="490491"/>
            <a:ext cx="7195828" cy="3477827"/>
          </a:xfrm>
        </p:spPr>
        <p:txBody>
          <a:bodyPr vert="horz" lIns="91440" tIns="45720" rIns="91440" bIns="45720" rtlCol="0" anchor="ctr">
            <a:normAutofit/>
          </a:bodyPr>
          <a:lstStyle/>
          <a:p>
            <a:r>
              <a:rPr lang="en-US" sz="2000" dirty="0"/>
              <a:t>There are four main operations in the </a:t>
            </a:r>
            <a:r>
              <a:rPr lang="en-US" sz="2000" dirty="0" err="1"/>
              <a:t>ConvNet</a:t>
            </a:r>
            <a:r>
              <a:rPr lang="en-US" sz="2000" dirty="0"/>
              <a:t> shown in </a:t>
            </a:r>
            <a:r>
              <a:rPr lang="en-US" sz="2000" b="1" dirty="0"/>
              <a:t>Figure </a:t>
            </a:r>
          </a:p>
          <a:p>
            <a:pPr>
              <a:buFont typeface="Wingdings 3" panose="05040102010807070707" pitchFamily="18" charset="2"/>
              <a:buChar char=""/>
            </a:pPr>
            <a:r>
              <a:rPr lang="en-US" sz="2000" dirty="0"/>
              <a:t>1) Convolution</a:t>
            </a:r>
          </a:p>
          <a:p>
            <a:pPr>
              <a:buFont typeface="Wingdings 3" panose="05040102010807070707" pitchFamily="18" charset="2"/>
              <a:buChar char=""/>
            </a:pPr>
            <a:r>
              <a:rPr lang="en-US" sz="2000" dirty="0"/>
              <a:t>2) Non-Linearity (</a:t>
            </a:r>
            <a:r>
              <a:rPr lang="en-US" sz="2000" dirty="0" err="1"/>
              <a:t>ReLU</a:t>
            </a:r>
            <a:r>
              <a:rPr lang="en-US" sz="2000" dirty="0"/>
              <a:t>)</a:t>
            </a:r>
          </a:p>
          <a:p>
            <a:pPr>
              <a:buFont typeface="Wingdings 3" panose="05040102010807070707" pitchFamily="18" charset="2"/>
              <a:buChar char=""/>
            </a:pPr>
            <a:r>
              <a:rPr lang="en-US" sz="2000" dirty="0"/>
              <a:t>3) Pooling or Sub Sampling</a:t>
            </a:r>
          </a:p>
          <a:p>
            <a:pPr>
              <a:buFont typeface="Wingdings 3" panose="05040102010807070707" pitchFamily="18" charset="2"/>
              <a:buChar char=""/>
            </a:pPr>
            <a:r>
              <a:rPr lang="en-US" sz="2000" dirty="0"/>
              <a:t>4) Classification (Fully Connected Layer)</a:t>
            </a:r>
          </a:p>
          <a:p>
            <a:pPr>
              <a:buFont typeface="Wingdings 3" panose="05040102010807070707" pitchFamily="18" charset="2"/>
              <a:buChar char=""/>
            </a:pPr>
            <a:endParaRPr lang="en-US" dirty="0"/>
          </a:p>
        </p:txBody>
      </p:sp>
      <p:pic>
        <p:nvPicPr>
          <p:cNvPr id="6" name="Content Placeholder 5">
            <a:extLst>
              <a:ext uri="{FF2B5EF4-FFF2-40B4-BE49-F238E27FC236}">
                <a16:creationId xmlns:a16="http://schemas.microsoft.com/office/drawing/2014/main" id="{657EB513-2F34-47A7-9606-10C0A31D73A7}"/>
              </a:ext>
            </a:extLst>
          </p:cNvPr>
          <p:cNvPicPr>
            <a:picLocks noGrp="1" noChangeAspect="1"/>
          </p:cNvPicPr>
          <p:nvPr>
            <p:ph idx="1"/>
          </p:nvPr>
        </p:nvPicPr>
        <p:blipFill>
          <a:blip r:embed="rId2"/>
          <a:stretch>
            <a:fillRect/>
          </a:stretch>
        </p:blipFill>
        <p:spPr>
          <a:xfrm>
            <a:off x="684212" y="4132926"/>
            <a:ext cx="7195828" cy="1709008"/>
          </a:xfrm>
          <a:prstGeom prst="rect">
            <a:avLst/>
          </a:prstGeom>
        </p:spPr>
      </p:pic>
    </p:spTree>
    <p:extLst>
      <p:ext uri="{BB962C8B-B14F-4D97-AF65-F5344CB8AC3E}">
        <p14:creationId xmlns:p14="http://schemas.microsoft.com/office/powerpoint/2010/main" val="3392289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2CE031E-EE35-4AA7-9784-8050933277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6" name="Straight Connector 15">
              <a:extLst>
                <a:ext uri="{FF2B5EF4-FFF2-40B4-BE49-F238E27FC236}">
                  <a16:creationId xmlns:a16="http://schemas.microsoft.com/office/drawing/2014/main" id="{118D62D3-5800-4F4A-95BE-C1A2BB8B23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C9E4F52-5D94-4242-AC69-EE6A23FAB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322CC7C0-D1D6-4FF0-A60C-1AEB9C8736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99B43E48-8275-4871-8745-F5CB75CFDB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87ED701-F942-4771-8F92-6EFCC2E8E0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2" name="Rectangle 21">
            <a:extLst>
              <a:ext uri="{FF2B5EF4-FFF2-40B4-BE49-F238E27FC236}">
                <a16:creationId xmlns:a16="http://schemas.microsoft.com/office/drawing/2014/main" id="{124D9F5B-C72B-41EE-97C2-D3600B6271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36C613-EE05-4A05-8A23-FC0B708E3A77}"/>
              </a:ext>
            </a:extLst>
          </p:cNvPr>
          <p:cNvSpPr>
            <a:spLocks noGrp="1"/>
          </p:cNvSpPr>
          <p:nvPr>
            <p:ph type="title"/>
          </p:nvPr>
        </p:nvSpPr>
        <p:spPr>
          <a:xfrm>
            <a:off x="6084114" y="4487332"/>
            <a:ext cx="4205003" cy="1507067"/>
          </a:xfrm>
        </p:spPr>
        <p:txBody>
          <a:bodyPr vert="horz" lIns="91440" tIns="45720" rIns="91440" bIns="45720" rtlCol="0" anchor="ctr">
            <a:normAutofit/>
          </a:bodyPr>
          <a:lstStyle/>
          <a:p>
            <a:r>
              <a:rPr lang="en-US" sz="3200">
                <a:solidFill>
                  <a:srgbClr val="FFFFFF"/>
                </a:solidFill>
              </a:rPr>
              <a:t>What is convolution ?</a:t>
            </a:r>
          </a:p>
        </p:txBody>
      </p:sp>
      <p:pic>
        <p:nvPicPr>
          <p:cNvPr id="10" name="Content Placeholder 9">
            <a:extLst>
              <a:ext uri="{FF2B5EF4-FFF2-40B4-BE49-F238E27FC236}">
                <a16:creationId xmlns:a16="http://schemas.microsoft.com/office/drawing/2014/main" id="{0322BC02-2103-4485-88CC-D48EE20089E9}"/>
              </a:ext>
            </a:extLst>
          </p:cNvPr>
          <p:cNvPicPr>
            <a:picLocks noGrp="1" noChangeAspect="1"/>
          </p:cNvPicPr>
          <p:nvPr>
            <p:ph sz="half" idx="1"/>
          </p:nvPr>
        </p:nvPicPr>
        <p:blipFill>
          <a:blip r:embed="rId2"/>
          <a:stretch>
            <a:fillRect/>
          </a:stretch>
        </p:blipFill>
        <p:spPr>
          <a:xfrm>
            <a:off x="717551" y="1531725"/>
            <a:ext cx="4887466" cy="3574415"/>
          </a:xfrm>
          <a:prstGeom prst="rect">
            <a:avLst/>
          </a:prstGeom>
          <a:effectLst>
            <a:innerShdw blurRad="57150" dist="38100" dir="14460000">
              <a:prstClr val="black">
                <a:alpha val="70000"/>
              </a:prstClr>
            </a:innerShdw>
          </a:effectLst>
        </p:spPr>
      </p:pic>
      <p:sp>
        <p:nvSpPr>
          <p:cNvPr id="4" name="Text Placeholder 3">
            <a:extLst>
              <a:ext uri="{FF2B5EF4-FFF2-40B4-BE49-F238E27FC236}">
                <a16:creationId xmlns:a16="http://schemas.microsoft.com/office/drawing/2014/main" id="{47E99FB9-307D-4D95-B8BF-8FF40A771144}"/>
              </a:ext>
            </a:extLst>
          </p:cNvPr>
          <p:cNvSpPr>
            <a:spLocks noGrp="1"/>
          </p:cNvSpPr>
          <p:nvPr>
            <p:ph sz="half" idx="2"/>
          </p:nvPr>
        </p:nvSpPr>
        <p:spPr>
          <a:xfrm>
            <a:off x="6095998" y="685800"/>
            <a:ext cx="4819653" cy="3615267"/>
          </a:xfrm>
        </p:spPr>
        <p:txBody>
          <a:bodyPr vert="horz" lIns="91440" tIns="45720" rIns="91440" bIns="45720" rtlCol="0" anchor="ctr">
            <a:normAutofit/>
          </a:bodyPr>
          <a:lstStyle/>
          <a:p>
            <a:pPr>
              <a:lnSpc>
                <a:spcPct val="90000"/>
              </a:lnSpc>
            </a:pPr>
            <a:r>
              <a:rPr lang="en-US" sz="1500" dirty="0">
                <a:solidFill>
                  <a:srgbClr val="0F496F"/>
                </a:solidFill>
              </a:rPr>
              <a:t>The primary purpose of Convolution is to extract features from the input image by blurring, sharpening, embossing, edge detection. This is accomplished by doing a convolution between a kernel and an image.</a:t>
            </a:r>
          </a:p>
          <a:p>
            <a:pPr>
              <a:lnSpc>
                <a:spcPct val="90000"/>
              </a:lnSpc>
            </a:pPr>
            <a:r>
              <a:rPr lang="en-US" sz="1500" dirty="0">
                <a:solidFill>
                  <a:srgbClr val="0F496F"/>
                </a:solidFill>
              </a:rPr>
              <a:t>We take ‘dot product’ of the convolution filter and the image pixels to get one final value output</a:t>
            </a:r>
          </a:p>
          <a:p>
            <a:pPr>
              <a:lnSpc>
                <a:spcPct val="90000"/>
              </a:lnSpc>
            </a:pPr>
            <a:r>
              <a:rPr lang="en-US" sz="1500" dirty="0">
                <a:solidFill>
                  <a:srgbClr val="0F496F"/>
                </a:solidFill>
              </a:rPr>
              <a:t>Convolution preserves the spatial relationship between pixels by learning image features using small squares of input data.</a:t>
            </a:r>
          </a:p>
          <a:p>
            <a:pPr>
              <a:lnSpc>
                <a:spcPct val="90000"/>
              </a:lnSpc>
            </a:pPr>
            <a:r>
              <a:rPr lang="en-US" sz="1500" dirty="0">
                <a:solidFill>
                  <a:srgbClr val="0F496F"/>
                </a:solidFill>
              </a:rPr>
              <a:t>The 3×3 matrix is called a ‘</a:t>
            </a:r>
            <a:r>
              <a:rPr lang="en-US" sz="1500" b="1" dirty="0">
                <a:solidFill>
                  <a:srgbClr val="0F496F"/>
                </a:solidFill>
              </a:rPr>
              <a:t>filter</a:t>
            </a:r>
            <a:r>
              <a:rPr lang="en-US" sz="1500" dirty="0">
                <a:solidFill>
                  <a:srgbClr val="0F496F"/>
                </a:solidFill>
              </a:rPr>
              <a:t>‘ or ‘kernel’ or ‘feature detector’ for 5x5 example image</a:t>
            </a:r>
          </a:p>
        </p:txBody>
      </p:sp>
      <p:grpSp>
        <p:nvGrpSpPr>
          <p:cNvPr id="24" name="Group 23">
            <a:extLst>
              <a:ext uri="{FF2B5EF4-FFF2-40B4-BE49-F238E27FC236}">
                <a16:creationId xmlns:a16="http://schemas.microsoft.com/office/drawing/2014/main" id="{0180A64C-1862-4B1B-8953-FA96DEE4C44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52859A51-B3CA-4126-956F-D0DCCBA212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ECA05ED-FBC3-48F4-8E6D-AB89EC6081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5EE24CC5-F080-45A3-B2B4-59A7BCA5AB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3EC6EC2-2351-427C-90C2-F107915733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524D87A-9540-4F77-B006-823176623B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35141401"/>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726</TotalTime>
  <Words>1214</Words>
  <Application>Microsoft Office PowerPoint</Application>
  <PresentationFormat>Widescreen</PresentationFormat>
  <Paragraphs>76</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Century Gothic</vt:lpstr>
      <vt:lpstr>Times New Roman</vt:lpstr>
      <vt:lpstr>Wingdings</vt:lpstr>
      <vt:lpstr>Wingdings 3</vt:lpstr>
      <vt:lpstr>Slice</vt:lpstr>
      <vt:lpstr>Object Detection</vt:lpstr>
      <vt:lpstr>POC – Detect Faces in photo Album  </vt:lpstr>
      <vt:lpstr>This project was completed using below references and collaboration from MicROsoft Partner vendor and Microsoft research Github repo.  All images in PPT except test / train data set &amp; outputs are from web or github listed below   https://docs.microsoft.com/en-us/cognitive-toolkit/ https://github.com/karolzak/cntk-hotel-pictures-classificatory/ https://analyticsindiamag.com/r-cnn-vs-fast-r-cnn-vs-faster-r-cnn-a-comparative-guide/         </vt:lpstr>
      <vt:lpstr>Deep Learning Frameworks to Choose ? </vt:lpstr>
      <vt:lpstr> What is CNTK ? </vt:lpstr>
      <vt:lpstr>Which platform to choose ?   </vt:lpstr>
      <vt:lpstr>CNN Winners of ImageNet Classification Challenge by Error rate  </vt:lpstr>
      <vt:lpstr>How Does CNN WorKS ?</vt:lpstr>
      <vt:lpstr>What is convolution ?</vt:lpstr>
      <vt:lpstr>Effects of convolution with different filters</vt:lpstr>
      <vt:lpstr>What is Non-Linearity(Relu)</vt:lpstr>
      <vt:lpstr>What is pooling?</vt:lpstr>
      <vt:lpstr>Max or Sum Pooling </vt:lpstr>
      <vt:lpstr>Fully Connected Layer</vt:lpstr>
      <vt:lpstr>Basic Idea Behind R-CNN Algorithm </vt:lpstr>
      <vt:lpstr>Classic Toy Example for object detection</vt:lpstr>
      <vt:lpstr>PowerPoint Presentation</vt:lpstr>
      <vt:lpstr>My Experiment </vt:lpstr>
      <vt:lpstr>Output after running the main script </vt:lpstr>
      <vt:lpstr>What’s Next ?</vt:lpstr>
      <vt:lpstr>Compare R-CNN versus Fast R-CNN</vt:lpstr>
      <vt:lpstr>Data Set  </vt:lpstr>
      <vt:lpstr>Final Output Using Faster RCNN </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Detection</dc:title>
  <dc:creator>bhagyashreep</dc:creator>
  <cp:lastModifiedBy>Bhagyashree Patil</cp:lastModifiedBy>
  <cp:revision>81</cp:revision>
  <dcterms:created xsi:type="dcterms:W3CDTF">2017-10-18T16:37:38Z</dcterms:created>
  <dcterms:modified xsi:type="dcterms:W3CDTF">2022-07-12T20:58:49Z</dcterms:modified>
</cp:coreProperties>
</file>